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5" r:id="rId2"/>
    <p:sldId id="266" r:id="rId3"/>
    <p:sldId id="257" r:id="rId4"/>
    <p:sldId id="258" r:id="rId5"/>
    <p:sldId id="269" r:id="rId6"/>
    <p:sldId id="259" r:id="rId7"/>
    <p:sldId id="270" r:id="rId8"/>
    <p:sldId id="260" r:id="rId9"/>
    <p:sldId id="271" r:id="rId10"/>
    <p:sldId id="261" r:id="rId11"/>
    <p:sldId id="267" r:id="rId12"/>
    <p:sldId id="262" r:id="rId13"/>
    <p:sldId id="272" r:id="rId14"/>
    <p:sldId id="263" r:id="rId15"/>
    <p:sldId id="268"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06B"/>
    <a:srgbClr val="082A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385" autoAdjust="0"/>
  </p:normalViewPr>
  <p:slideViewPr>
    <p:cSldViewPr>
      <p:cViewPr>
        <p:scale>
          <a:sx n="30" d="100"/>
          <a:sy n="30" d="100"/>
        </p:scale>
        <p:origin x="2248" y="348"/>
      </p:cViewPr>
      <p:guideLst>
        <p:guide orient="horz" pos="2160"/>
        <p:guide pos="2880"/>
      </p:guideLst>
    </p:cSldViewPr>
  </p:slideViewPr>
  <p:notesTextViewPr>
    <p:cViewPr>
      <p:scale>
        <a:sx n="1" d="1"/>
        <a:sy n="1" d="1"/>
      </p:scale>
      <p:origin x="0" y="0"/>
    </p:cViewPr>
  </p:notesTextViewPr>
  <p:sorterViewPr>
    <p:cViewPr>
      <p:scale>
        <a:sx n="100" d="100"/>
        <a:sy n="100" d="100"/>
      </p:scale>
      <p:origin x="0" y="-10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F22D30-8CD3-44AA-8F43-8EB492931310}"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GB"/>
        </a:p>
      </dgm:t>
    </dgm:pt>
    <dgm:pt modelId="{54AFDA1C-A1F1-42F9-8B21-0C874B8A5367}">
      <dgm:prSet phldrT="[Text]"/>
      <dgm:spPr/>
      <dgm:t>
        <a:bodyPr/>
        <a:lstStyle/>
        <a:p>
          <a:r>
            <a:rPr lang="en-GB" dirty="0"/>
            <a:t>Encoding</a:t>
          </a:r>
        </a:p>
      </dgm:t>
    </dgm:pt>
    <dgm:pt modelId="{3C68B24C-1F2F-4EC6-A4C8-5841316A6FFD}" type="parTrans" cxnId="{43567D7E-B1B0-47D3-B2EF-62A4B376FBAD}">
      <dgm:prSet/>
      <dgm:spPr/>
      <dgm:t>
        <a:bodyPr/>
        <a:lstStyle/>
        <a:p>
          <a:endParaRPr lang="en-GB"/>
        </a:p>
      </dgm:t>
    </dgm:pt>
    <dgm:pt modelId="{225E4C8C-B764-415C-B004-F625AA416F83}" type="sibTrans" cxnId="{43567D7E-B1B0-47D3-B2EF-62A4B376FBAD}">
      <dgm:prSet/>
      <dgm:spPr/>
      <dgm:t>
        <a:bodyPr/>
        <a:lstStyle/>
        <a:p>
          <a:endParaRPr lang="en-GB"/>
        </a:p>
      </dgm:t>
    </dgm:pt>
    <dgm:pt modelId="{E1C2CCAA-8811-4430-8457-C37D7587BE79}">
      <dgm:prSet phldrT="[Text]"/>
      <dgm:spPr/>
      <dgm:t>
        <a:bodyPr/>
        <a:lstStyle/>
        <a:p>
          <a:r>
            <a:rPr lang="en-GB" dirty="0"/>
            <a:t>Channel</a:t>
          </a:r>
        </a:p>
      </dgm:t>
    </dgm:pt>
    <dgm:pt modelId="{374D27B0-C70F-48F7-A0A9-41C6CA2DCF84}" type="parTrans" cxnId="{FD0FD7B1-A5E4-404D-BE4B-B28C94BA1BF7}">
      <dgm:prSet/>
      <dgm:spPr/>
      <dgm:t>
        <a:bodyPr/>
        <a:lstStyle/>
        <a:p>
          <a:endParaRPr lang="en-GB"/>
        </a:p>
      </dgm:t>
    </dgm:pt>
    <dgm:pt modelId="{FE94E21B-F04F-43B8-AF90-30CBB3ADDC77}" type="sibTrans" cxnId="{FD0FD7B1-A5E4-404D-BE4B-B28C94BA1BF7}">
      <dgm:prSet/>
      <dgm:spPr/>
      <dgm:t>
        <a:bodyPr/>
        <a:lstStyle/>
        <a:p>
          <a:endParaRPr lang="en-GB"/>
        </a:p>
      </dgm:t>
    </dgm:pt>
    <dgm:pt modelId="{D6D2A992-34D5-491A-A3FC-70161BC8DBAD}">
      <dgm:prSet phldrT="[Text]"/>
      <dgm:spPr/>
      <dgm:t>
        <a:bodyPr/>
        <a:lstStyle/>
        <a:p>
          <a:r>
            <a:rPr lang="en-GB" dirty="0"/>
            <a:t>Decoding</a:t>
          </a:r>
        </a:p>
      </dgm:t>
    </dgm:pt>
    <dgm:pt modelId="{5C8E79BA-EAC4-4DC0-8767-C1CDE74D0DED}" type="parTrans" cxnId="{5E6B7349-601B-4EDF-983F-18B9E67BAC0A}">
      <dgm:prSet/>
      <dgm:spPr/>
      <dgm:t>
        <a:bodyPr/>
        <a:lstStyle/>
        <a:p>
          <a:endParaRPr lang="en-GB"/>
        </a:p>
      </dgm:t>
    </dgm:pt>
    <dgm:pt modelId="{70B3EA0A-18AB-4268-BADD-A13D4D301D3C}" type="sibTrans" cxnId="{5E6B7349-601B-4EDF-983F-18B9E67BAC0A}">
      <dgm:prSet/>
      <dgm:spPr/>
      <dgm:t>
        <a:bodyPr/>
        <a:lstStyle/>
        <a:p>
          <a:endParaRPr lang="en-GB"/>
        </a:p>
      </dgm:t>
    </dgm:pt>
    <dgm:pt modelId="{6173CD2A-AB83-4C90-942A-94BBDC62C1CC}">
      <dgm:prSet phldrT="[Text]"/>
      <dgm:spPr/>
      <dgm:t>
        <a:bodyPr/>
        <a:lstStyle/>
        <a:p>
          <a:r>
            <a:rPr lang="en-GB" dirty="0"/>
            <a:t>Receiver</a:t>
          </a:r>
        </a:p>
      </dgm:t>
    </dgm:pt>
    <dgm:pt modelId="{07E6F784-0EA8-4305-8D03-BEC3DB23DD77}" type="parTrans" cxnId="{C166F726-B956-4550-905A-514B09AB5AEE}">
      <dgm:prSet/>
      <dgm:spPr/>
      <dgm:t>
        <a:bodyPr/>
        <a:lstStyle/>
        <a:p>
          <a:endParaRPr lang="en-GB"/>
        </a:p>
      </dgm:t>
    </dgm:pt>
    <dgm:pt modelId="{F9433EE4-72BD-4681-AEB7-F37F53B7976B}" type="sibTrans" cxnId="{C166F726-B956-4550-905A-514B09AB5AEE}">
      <dgm:prSet/>
      <dgm:spPr/>
      <dgm:t>
        <a:bodyPr/>
        <a:lstStyle/>
        <a:p>
          <a:endParaRPr lang="en-GB"/>
        </a:p>
      </dgm:t>
    </dgm:pt>
    <dgm:pt modelId="{0CC620BB-0290-4123-85AC-F28AC611A902}">
      <dgm:prSet phldrT="[Text]"/>
      <dgm:spPr/>
      <dgm:t>
        <a:bodyPr/>
        <a:lstStyle/>
        <a:p>
          <a:r>
            <a:rPr lang="en-GB" dirty="0"/>
            <a:t>Feedback</a:t>
          </a:r>
        </a:p>
      </dgm:t>
    </dgm:pt>
    <dgm:pt modelId="{C8ADD41D-E8E2-437F-B20E-8A47B1CEF8D7}" type="parTrans" cxnId="{B5B7F89B-087C-4BA2-802F-7AEE6A1D9224}">
      <dgm:prSet/>
      <dgm:spPr/>
      <dgm:t>
        <a:bodyPr/>
        <a:lstStyle/>
        <a:p>
          <a:endParaRPr lang="en-GB"/>
        </a:p>
      </dgm:t>
    </dgm:pt>
    <dgm:pt modelId="{7ADA4028-B2E3-4BEC-B2A3-DD347E69B94C}" type="sibTrans" cxnId="{B5B7F89B-087C-4BA2-802F-7AEE6A1D9224}">
      <dgm:prSet/>
      <dgm:spPr/>
      <dgm:t>
        <a:bodyPr/>
        <a:lstStyle/>
        <a:p>
          <a:endParaRPr lang="en-GB"/>
        </a:p>
      </dgm:t>
    </dgm:pt>
    <dgm:pt modelId="{8760C723-1D48-4C55-9C60-F64A3D883F38}">
      <dgm:prSet/>
      <dgm:spPr/>
      <dgm:t>
        <a:bodyPr/>
        <a:lstStyle/>
        <a:p>
          <a:r>
            <a:rPr lang="en-GB" dirty="0"/>
            <a:t>Source</a:t>
          </a:r>
        </a:p>
      </dgm:t>
    </dgm:pt>
    <dgm:pt modelId="{A44924E3-4265-4DFF-9BF9-A597E1772031}" type="parTrans" cxnId="{E7842EBA-B967-44D6-AED9-BA9F068BEA2A}">
      <dgm:prSet/>
      <dgm:spPr/>
      <dgm:t>
        <a:bodyPr/>
        <a:lstStyle/>
        <a:p>
          <a:endParaRPr lang="en-GB"/>
        </a:p>
      </dgm:t>
    </dgm:pt>
    <dgm:pt modelId="{9FAB75C1-05D9-4A83-8764-1734FE1A26E4}" type="sibTrans" cxnId="{E7842EBA-B967-44D6-AED9-BA9F068BEA2A}">
      <dgm:prSet/>
      <dgm:spPr/>
      <dgm:t>
        <a:bodyPr/>
        <a:lstStyle/>
        <a:p>
          <a:endParaRPr lang="en-GB"/>
        </a:p>
      </dgm:t>
    </dgm:pt>
    <dgm:pt modelId="{F3FD852A-FC6A-46EF-87FD-A11E48D9A05F}">
      <dgm:prSet/>
      <dgm:spPr/>
      <dgm:t>
        <a:bodyPr/>
        <a:lstStyle/>
        <a:p>
          <a:r>
            <a:rPr lang="en-GB" dirty="0"/>
            <a:t>Message</a:t>
          </a:r>
        </a:p>
      </dgm:t>
    </dgm:pt>
    <dgm:pt modelId="{F88245F1-B5AC-4C14-8017-272E799CD0FC}" type="parTrans" cxnId="{8EBD220B-E16E-4EAC-9898-67CAA9B22AEE}">
      <dgm:prSet/>
      <dgm:spPr/>
      <dgm:t>
        <a:bodyPr/>
        <a:lstStyle/>
        <a:p>
          <a:endParaRPr lang="en-GB"/>
        </a:p>
      </dgm:t>
    </dgm:pt>
    <dgm:pt modelId="{94D31CBD-A319-41F4-8B60-F7AE883B4D47}" type="sibTrans" cxnId="{8EBD220B-E16E-4EAC-9898-67CAA9B22AEE}">
      <dgm:prSet/>
      <dgm:spPr/>
      <dgm:t>
        <a:bodyPr/>
        <a:lstStyle/>
        <a:p>
          <a:endParaRPr lang="en-GB"/>
        </a:p>
      </dgm:t>
    </dgm:pt>
    <dgm:pt modelId="{01D9A4C2-87A0-4A33-A2B4-358ABA882280}" type="pres">
      <dgm:prSet presAssocID="{42F22D30-8CD3-44AA-8F43-8EB492931310}" presName="cycle" presStyleCnt="0">
        <dgm:presLayoutVars>
          <dgm:dir/>
          <dgm:resizeHandles val="exact"/>
        </dgm:presLayoutVars>
      </dgm:prSet>
      <dgm:spPr/>
    </dgm:pt>
    <dgm:pt modelId="{65C70E03-A5FA-4924-A67D-C135C55D21E3}" type="pres">
      <dgm:prSet presAssocID="{8760C723-1D48-4C55-9C60-F64A3D883F38}" presName="node" presStyleLbl="node1" presStyleIdx="0" presStyleCnt="7">
        <dgm:presLayoutVars>
          <dgm:bulletEnabled val="1"/>
        </dgm:presLayoutVars>
      </dgm:prSet>
      <dgm:spPr/>
    </dgm:pt>
    <dgm:pt modelId="{D1861AF2-25E1-430D-AB90-81AA07D880B7}" type="pres">
      <dgm:prSet presAssocID="{8760C723-1D48-4C55-9C60-F64A3D883F38}" presName="spNode" presStyleCnt="0"/>
      <dgm:spPr/>
    </dgm:pt>
    <dgm:pt modelId="{DBF564FB-8E1D-4270-A55A-AF3AF8EF4DE4}" type="pres">
      <dgm:prSet presAssocID="{9FAB75C1-05D9-4A83-8764-1734FE1A26E4}" presName="sibTrans" presStyleLbl="sibTrans1D1" presStyleIdx="0" presStyleCnt="7"/>
      <dgm:spPr/>
    </dgm:pt>
    <dgm:pt modelId="{90DCB783-0510-48E9-8096-16BEDE967EDE}" type="pres">
      <dgm:prSet presAssocID="{F3FD852A-FC6A-46EF-87FD-A11E48D9A05F}" presName="node" presStyleLbl="node1" presStyleIdx="1" presStyleCnt="7">
        <dgm:presLayoutVars>
          <dgm:bulletEnabled val="1"/>
        </dgm:presLayoutVars>
      </dgm:prSet>
      <dgm:spPr/>
    </dgm:pt>
    <dgm:pt modelId="{16947BEE-A153-41A1-BF71-179D74BB1EFE}" type="pres">
      <dgm:prSet presAssocID="{F3FD852A-FC6A-46EF-87FD-A11E48D9A05F}" presName="spNode" presStyleCnt="0"/>
      <dgm:spPr/>
    </dgm:pt>
    <dgm:pt modelId="{B55AE441-851F-4BE8-B023-F7575E73A86E}" type="pres">
      <dgm:prSet presAssocID="{94D31CBD-A319-41F4-8B60-F7AE883B4D47}" presName="sibTrans" presStyleLbl="sibTrans1D1" presStyleIdx="1" presStyleCnt="7"/>
      <dgm:spPr/>
    </dgm:pt>
    <dgm:pt modelId="{68F279A6-62D8-4969-85DB-E8A36C6331A6}" type="pres">
      <dgm:prSet presAssocID="{54AFDA1C-A1F1-42F9-8B21-0C874B8A5367}" presName="node" presStyleLbl="node1" presStyleIdx="2" presStyleCnt="7">
        <dgm:presLayoutVars>
          <dgm:bulletEnabled val="1"/>
        </dgm:presLayoutVars>
      </dgm:prSet>
      <dgm:spPr/>
    </dgm:pt>
    <dgm:pt modelId="{D0ED7AA4-058A-4926-A6A5-406B39317242}" type="pres">
      <dgm:prSet presAssocID="{54AFDA1C-A1F1-42F9-8B21-0C874B8A5367}" presName="spNode" presStyleCnt="0"/>
      <dgm:spPr/>
    </dgm:pt>
    <dgm:pt modelId="{FE0FF8B3-CA9C-4075-9891-0344653630CA}" type="pres">
      <dgm:prSet presAssocID="{225E4C8C-B764-415C-B004-F625AA416F83}" presName="sibTrans" presStyleLbl="sibTrans1D1" presStyleIdx="2" presStyleCnt="7"/>
      <dgm:spPr/>
    </dgm:pt>
    <dgm:pt modelId="{F39B8137-D6BE-4195-AA83-B217555D0A6E}" type="pres">
      <dgm:prSet presAssocID="{E1C2CCAA-8811-4430-8457-C37D7587BE79}" presName="node" presStyleLbl="node1" presStyleIdx="3" presStyleCnt="7">
        <dgm:presLayoutVars>
          <dgm:bulletEnabled val="1"/>
        </dgm:presLayoutVars>
      </dgm:prSet>
      <dgm:spPr/>
    </dgm:pt>
    <dgm:pt modelId="{27780AED-83D9-4CFC-9EB0-4FA30399B30B}" type="pres">
      <dgm:prSet presAssocID="{E1C2CCAA-8811-4430-8457-C37D7587BE79}" presName="spNode" presStyleCnt="0"/>
      <dgm:spPr/>
    </dgm:pt>
    <dgm:pt modelId="{9D08E6E0-7CDA-4F81-9011-01D920524B2D}" type="pres">
      <dgm:prSet presAssocID="{FE94E21B-F04F-43B8-AF90-30CBB3ADDC77}" presName="sibTrans" presStyleLbl="sibTrans1D1" presStyleIdx="3" presStyleCnt="7"/>
      <dgm:spPr/>
    </dgm:pt>
    <dgm:pt modelId="{CB4F6447-6C1A-4193-A2BF-E6BB2E2ABFA8}" type="pres">
      <dgm:prSet presAssocID="{D6D2A992-34D5-491A-A3FC-70161BC8DBAD}" presName="node" presStyleLbl="node1" presStyleIdx="4" presStyleCnt="7">
        <dgm:presLayoutVars>
          <dgm:bulletEnabled val="1"/>
        </dgm:presLayoutVars>
      </dgm:prSet>
      <dgm:spPr/>
    </dgm:pt>
    <dgm:pt modelId="{A7FE0ED5-496F-4396-A43A-5469169766FE}" type="pres">
      <dgm:prSet presAssocID="{D6D2A992-34D5-491A-A3FC-70161BC8DBAD}" presName="spNode" presStyleCnt="0"/>
      <dgm:spPr/>
    </dgm:pt>
    <dgm:pt modelId="{1AE5E0D8-2955-40D6-A3D9-4AC538FA0E5B}" type="pres">
      <dgm:prSet presAssocID="{70B3EA0A-18AB-4268-BADD-A13D4D301D3C}" presName="sibTrans" presStyleLbl="sibTrans1D1" presStyleIdx="4" presStyleCnt="7"/>
      <dgm:spPr/>
    </dgm:pt>
    <dgm:pt modelId="{4126721E-3906-4239-9D77-3F72B9321F8A}" type="pres">
      <dgm:prSet presAssocID="{6173CD2A-AB83-4C90-942A-94BBDC62C1CC}" presName="node" presStyleLbl="node1" presStyleIdx="5" presStyleCnt="7">
        <dgm:presLayoutVars>
          <dgm:bulletEnabled val="1"/>
        </dgm:presLayoutVars>
      </dgm:prSet>
      <dgm:spPr/>
    </dgm:pt>
    <dgm:pt modelId="{C6C09369-37E5-46B2-BF96-D7134E31458D}" type="pres">
      <dgm:prSet presAssocID="{6173CD2A-AB83-4C90-942A-94BBDC62C1CC}" presName="spNode" presStyleCnt="0"/>
      <dgm:spPr/>
    </dgm:pt>
    <dgm:pt modelId="{651CE989-766A-4275-A6B6-FE660C5FAA35}" type="pres">
      <dgm:prSet presAssocID="{F9433EE4-72BD-4681-AEB7-F37F53B7976B}" presName="sibTrans" presStyleLbl="sibTrans1D1" presStyleIdx="5" presStyleCnt="7"/>
      <dgm:spPr/>
    </dgm:pt>
    <dgm:pt modelId="{7080C8E4-ABD5-43B2-B920-AD1C262254D3}" type="pres">
      <dgm:prSet presAssocID="{0CC620BB-0290-4123-85AC-F28AC611A902}" presName="node" presStyleLbl="node1" presStyleIdx="6" presStyleCnt="7" custRadScaleRad="97730" custRadScaleInc="6238">
        <dgm:presLayoutVars>
          <dgm:bulletEnabled val="1"/>
        </dgm:presLayoutVars>
      </dgm:prSet>
      <dgm:spPr/>
    </dgm:pt>
    <dgm:pt modelId="{60489C0B-60D3-44A4-BE11-7348D3CC5B6C}" type="pres">
      <dgm:prSet presAssocID="{0CC620BB-0290-4123-85AC-F28AC611A902}" presName="spNode" presStyleCnt="0"/>
      <dgm:spPr/>
    </dgm:pt>
    <dgm:pt modelId="{E6CAE790-8A58-40A1-9A66-50FE8698AE0A}" type="pres">
      <dgm:prSet presAssocID="{7ADA4028-B2E3-4BEC-B2A3-DD347E69B94C}" presName="sibTrans" presStyleLbl="sibTrans1D1" presStyleIdx="6" presStyleCnt="7"/>
      <dgm:spPr/>
    </dgm:pt>
  </dgm:ptLst>
  <dgm:cxnLst>
    <dgm:cxn modelId="{8EBD220B-E16E-4EAC-9898-67CAA9B22AEE}" srcId="{42F22D30-8CD3-44AA-8F43-8EB492931310}" destId="{F3FD852A-FC6A-46EF-87FD-A11E48D9A05F}" srcOrd="1" destOrd="0" parTransId="{F88245F1-B5AC-4C14-8017-272E799CD0FC}" sibTransId="{94D31CBD-A319-41F4-8B60-F7AE883B4D47}"/>
    <dgm:cxn modelId="{A3214712-6A37-47ED-A521-4E4C6EB20D33}" type="presOf" srcId="{FE94E21B-F04F-43B8-AF90-30CBB3ADDC77}" destId="{9D08E6E0-7CDA-4F81-9011-01D920524B2D}" srcOrd="0" destOrd="0" presId="urn:microsoft.com/office/officeart/2005/8/layout/cycle6"/>
    <dgm:cxn modelId="{134B5D1C-00E0-4700-BC59-85E6EB3F25A3}" type="presOf" srcId="{7ADA4028-B2E3-4BEC-B2A3-DD347E69B94C}" destId="{E6CAE790-8A58-40A1-9A66-50FE8698AE0A}" srcOrd="0" destOrd="0" presId="urn:microsoft.com/office/officeart/2005/8/layout/cycle6"/>
    <dgm:cxn modelId="{C166F726-B956-4550-905A-514B09AB5AEE}" srcId="{42F22D30-8CD3-44AA-8F43-8EB492931310}" destId="{6173CD2A-AB83-4C90-942A-94BBDC62C1CC}" srcOrd="5" destOrd="0" parTransId="{07E6F784-0EA8-4305-8D03-BEC3DB23DD77}" sibTransId="{F9433EE4-72BD-4681-AEB7-F37F53B7976B}"/>
    <dgm:cxn modelId="{2142A028-C996-4D47-B17D-B2360C653CC3}" type="presOf" srcId="{F9433EE4-72BD-4681-AEB7-F37F53B7976B}" destId="{651CE989-766A-4275-A6B6-FE660C5FAA35}" srcOrd="0" destOrd="0" presId="urn:microsoft.com/office/officeart/2005/8/layout/cycle6"/>
    <dgm:cxn modelId="{3635F132-4AEB-449F-AE98-8319CEBA3337}" type="presOf" srcId="{54AFDA1C-A1F1-42F9-8B21-0C874B8A5367}" destId="{68F279A6-62D8-4969-85DB-E8A36C6331A6}" srcOrd="0" destOrd="0" presId="urn:microsoft.com/office/officeart/2005/8/layout/cycle6"/>
    <dgm:cxn modelId="{65FDE25C-ED35-4D53-AFD1-D3E42E741E2D}" type="presOf" srcId="{42F22D30-8CD3-44AA-8F43-8EB492931310}" destId="{01D9A4C2-87A0-4A33-A2B4-358ABA882280}" srcOrd="0" destOrd="0" presId="urn:microsoft.com/office/officeart/2005/8/layout/cycle6"/>
    <dgm:cxn modelId="{5E6B7349-601B-4EDF-983F-18B9E67BAC0A}" srcId="{42F22D30-8CD3-44AA-8F43-8EB492931310}" destId="{D6D2A992-34D5-491A-A3FC-70161BC8DBAD}" srcOrd="4" destOrd="0" parTransId="{5C8E79BA-EAC4-4DC0-8767-C1CDE74D0DED}" sibTransId="{70B3EA0A-18AB-4268-BADD-A13D4D301D3C}"/>
    <dgm:cxn modelId="{1FCFDF4C-6871-44B0-A582-F06CA154E6A8}" type="presOf" srcId="{F3FD852A-FC6A-46EF-87FD-A11E48D9A05F}" destId="{90DCB783-0510-48E9-8096-16BEDE967EDE}" srcOrd="0" destOrd="0" presId="urn:microsoft.com/office/officeart/2005/8/layout/cycle6"/>
    <dgm:cxn modelId="{AF77D04F-544E-4338-B783-1823D485F699}" type="presOf" srcId="{6173CD2A-AB83-4C90-942A-94BBDC62C1CC}" destId="{4126721E-3906-4239-9D77-3F72B9321F8A}" srcOrd="0" destOrd="0" presId="urn:microsoft.com/office/officeart/2005/8/layout/cycle6"/>
    <dgm:cxn modelId="{43567D7E-B1B0-47D3-B2EF-62A4B376FBAD}" srcId="{42F22D30-8CD3-44AA-8F43-8EB492931310}" destId="{54AFDA1C-A1F1-42F9-8B21-0C874B8A5367}" srcOrd="2" destOrd="0" parTransId="{3C68B24C-1F2F-4EC6-A4C8-5841316A6FFD}" sibTransId="{225E4C8C-B764-415C-B004-F625AA416F83}"/>
    <dgm:cxn modelId="{B5B7F89B-087C-4BA2-802F-7AEE6A1D9224}" srcId="{42F22D30-8CD3-44AA-8F43-8EB492931310}" destId="{0CC620BB-0290-4123-85AC-F28AC611A902}" srcOrd="6" destOrd="0" parTransId="{C8ADD41D-E8E2-437F-B20E-8A47B1CEF8D7}" sibTransId="{7ADA4028-B2E3-4BEC-B2A3-DD347E69B94C}"/>
    <dgm:cxn modelId="{96F2CA9C-0C05-4456-88A8-77885D9B5C34}" type="presOf" srcId="{D6D2A992-34D5-491A-A3FC-70161BC8DBAD}" destId="{CB4F6447-6C1A-4193-A2BF-E6BB2E2ABFA8}" srcOrd="0" destOrd="0" presId="urn:microsoft.com/office/officeart/2005/8/layout/cycle6"/>
    <dgm:cxn modelId="{83090DA0-C033-42D5-8C1B-7B660EAB8343}" type="presOf" srcId="{70B3EA0A-18AB-4268-BADD-A13D4D301D3C}" destId="{1AE5E0D8-2955-40D6-A3D9-4AC538FA0E5B}" srcOrd="0" destOrd="0" presId="urn:microsoft.com/office/officeart/2005/8/layout/cycle6"/>
    <dgm:cxn modelId="{9C37D4A1-C414-4D69-99C4-89D5248AB081}" type="presOf" srcId="{0CC620BB-0290-4123-85AC-F28AC611A902}" destId="{7080C8E4-ABD5-43B2-B920-AD1C262254D3}" srcOrd="0" destOrd="0" presId="urn:microsoft.com/office/officeart/2005/8/layout/cycle6"/>
    <dgm:cxn modelId="{FD0FD7B1-A5E4-404D-BE4B-B28C94BA1BF7}" srcId="{42F22D30-8CD3-44AA-8F43-8EB492931310}" destId="{E1C2CCAA-8811-4430-8457-C37D7587BE79}" srcOrd="3" destOrd="0" parTransId="{374D27B0-C70F-48F7-A0A9-41C6CA2DCF84}" sibTransId="{FE94E21B-F04F-43B8-AF90-30CBB3ADDC77}"/>
    <dgm:cxn modelId="{40DCE2B2-62AB-4BBF-A2D1-819692C6B5F2}" type="presOf" srcId="{94D31CBD-A319-41F4-8B60-F7AE883B4D47}" destId="{B55AE441-851F-4BE8-B023-F7575E73A86E}" srcOrd="0" destOrd="0" presId="urn:microsoft.com/office/officeart/2005/8/layout/cycle6"/>
    <dgm:cxn modelId="{E58685B6-DE28-4737-89E2-73A909890EC5}" type="presOf" srcId="{8760C723-1D48-4C55-9C60-F64A3D883F38}" destId="{65C70E03-A5FA-4924-A67D-C135C55D21E3}" srcOrd="0" destOrd="0" presId="urn:microsoft.com/office/officeart/2005/8/layout/cycle6"/>
    <dgm:cxn modelId="{E7842EBA-B967-44D6-AED9-BA9F068BEA2A}" srcId="{42F22D30-8CD3-44AA-8F43-8EB492931310}" destId="{8760C723-1D48-4C55-9C60-F64A3D883F38}" srcOrd="0" destOrd="0" parTransId="{A44924E3-4265-4DFF-9BF9-A597E1772031}" sibTransId="{9FAB75C1-05D9-4A83-8764-1734FE1A26E4}"/>
    <dgm:cxn modelId="{DFBA48C1-1238-482D-B880-37EBF4C1175A}" type="presOf" srcId="{225E4C8C-B764-415C-B004-F625AA416F83}" destId="{FE0FF8B3-CA9C-4075-9891-0344653630CA}" srcOrd="0" destOrd="0" presId="urn:microsoft.com/office/officeart/2005/8/layout/cycle6"/>
    <dgm:cxn modelId="{8BC38FE4-0473-4E21-A9E3-BF1BB581B496}" type="presOf" srcId="{E1C2CCAA-8811-4430-8457-C37D7587BE79}" destId="{F39B8137-D6BE-4195-AA83-B217555D0A6E}" srcOrd="0" destOrd="0" presId="urn:microsoft.com/office/officeart/2005/8/layout/cycle6"/>
    <dgm:cxn modelId="{65BCDCF8-7AED-4591-8E57-228FBBFD5C27}" type="presOf" srcId="{9FAB75C1-05D9-4A83-8764-1734FE1A26E4}" destId="{DBF564FB-8E1D-4270-A55A-AF3AF8EF4DE4}" srcOrd="0" destOrd="0" presId="urn:microsoft.com/office/officeart/2005/8/layout/cycle6"/>
    <dgm:cxn modelId="{06E03783-CE68-4743-83A5-67A0B8C4B0D2}" type="presParOf" srcId="{01D9A4C2-87A0-4A33-A2B4-358ABA882280}" destId="{65C70E03-A5FA-4924-A67D-C135C55D21E3}" srcOrd="0" destOrd="0" presId="urn:microsoft.com/office/officeart/2005/8/layout/cycle6"/>
    <dgm:cxn modelId="{02662F73-7128-47CC-A029-9C3157E985D0}" type="presParOf" srcId="{01D9A4C2-87A0-4A33-A2B4-358ABA882280}" destId="{D1861AF2-25E1-430D-AB90-81AA07D880B7}" srcOrd="1" destOrd="0" presId="urn:microsoft.com/office/officeart/2005/8/layout/cycle6"/>
    <dgm:cxn modelId="{F006CD77-F4AE-4991-8B01-454D9DF79F6A}" type="presParOf" srcId="{01D9A4C2-87A0-4A33-A2B4-358ABA882280}" destId="{DBF564FB-8E1D-4270-A55A-AF3AF8EF4DE4}" srcOrd="2" destOrd="0" presId="urn:microsoft.com/office/officeart/2005/8/layout/cycle6"/>
    <dgm:cxn modelId="{AA04ED7C-91F8-4BA7-9CE9-E02FF06F86E8}" type="presParOf" srcId="{01D9A4C2-87A0-4A33-A2B4-358ABA882280}" destId="{90DCB783-0510-48E9-8096-16BEDE967EDE}" srcOrd="3" destOrd="0" presId="urn:microsoft.com/office/officeart/2005/8/layout/cycle6"/>
    <dgm:cxn modelId="{C8FC8313-3B7F-4FB5-B8CA-2C129884BF23}" type="presParOf" srcId="{01D9A4C2-87A0-4A33-A2B4-358ABA882280}" destId="{16947BEE-A153-41A1-BF71-179D74BB1EFE}" srcOrd="4" destOrd="0" presId="urn:microsoft.com/office/officeart/2005/8/layout/cycle6"/>
    <dgm:cxn modelId="{A0BA82CF-E4EB-4BD9-B06D-CC157D2233C0}" type="presParOf" srcId="{01D9A4C2-87A0-4A33-A2B4-358ABA882280}" destId="{B55AE441-851F-4BE8-B023-F7575E73A86E}" srcOrd="5" destOrd="0" presId="urn:microsoft.com/office/officeart/2005/8/layout/cycle6"/>
    <dgm:cxn modelId="{72C67374-B7E8-42E1-BBC7-515002551593}" type="presParOf" srcId="{01D9A4C2-87A0-4A33-A2B4-358ABA882280}" destId="{68F279A6-62D8-4969-85DB-E8A36C6331A6}" srcOrd="6" destOrd="0" presId="urn:microsoft.com/office/officeart/2005/8/layout/cycle6"/>
    <dgm:cxn modelId="{F1730F41-8E9F-41CC-9C67-727DE7B8FD0D}" type="presParOf" srcId="{01D9A4C2-87A0-4A33-A2B4-358ABA882280}" destId="{D0ED7AA4-058A-4926-A6A5-406B39317242}" srcOrd="7" destOrd="0" presId="urn:microsoft.com/office/officeart/2005/8/layout/cycle6"/>
    <dgm:cxn modelId="{0694FF3C-E6BE-42F6-828C-9D0AD7075368}" type="presParOf" srcId="{01D9A4C2-87A0-4A33-A2B4-358ABA882280}" destId="{FE0FF8B3-CA9C-4075-9891-0344653630CA}" srcOrd="8" destOrd="0" presId="urn:microsoft.com/office/officeart/2005/8/layout/cycle6"/>
    <dgm:cxn modelId="{F79A3E63-384D-45A9-8FA6-0F6EEA1A35C0}" type="presParOf" srcId="{01D9A4C2-87A0-4A33-A2B4-358ABA882280}" destId="{F39B8137-D6BE-4195-AA83-B217555D0A6E}" srcOrd="9" destOrd="0" presId="urn:microsoft.com/office/officeart/2005/8/layout/cycle6"/>
    <dgm:cxn modelId="{B244052E-1879-49A5-B127-14266EAF767F}" type="presParOf" srcId="{01D9A4C2-87A0-4A33-A2B4-358ABA882280}" destId="{27780AED-83D9-4CFC-9EB0-4FA30399B30B}" srcOrd="10" destOrd="0" presId="urn:microsoft.com/office/officeart/2005/8/layout/cycle6"/>
    <dgm:cxn modelId="{EFEC7ADC-3F2A-4C7B-918B-EA867EB5AE41}" type="presParOf" srcId="{01D9A4C2-87A0-4A33-A2B4-358ABA882280}" destId="{9D08E6E0-7CDA-4F81-9011-01D920524B2D}" srcOrd="11" destOrd="0" presId="urn:microsoft.com/office/officeart/2005/8/layout/cycle6"/>
    <dgm:cxn modelId="{E1776757-86AE-4504-8984-B1A6DFAB3377}" type="presParOf" srcId="{01D9A4C2-87A0-4A33-A2B4-358ABA882280}" destId="{CB4F6447-6C1A-4193-A2BF-E6BB2E2ABFA8}" srcOrd="12" destOrd="0" presId="urn:microsoft.com/office/officeart/2005/8/layout/cycle6"/>
    <dgm:cxn modelId="{638885A7-CE63-4451-A28B-A8508CFB3BFA}" type="presParOf" srcId="{01D9A4C2-87A0-4A33-A2B4-358ABA882280}" destId="{A7FE0ED5-496F-4396-A43A-5469169766FE}" srcOrd="13" destOrd="0" presId="urn:microsoft.com/office/officeart/2005/8/layout/cycle6"/>
    <dgm:cxn modelId="{8B4EEB35-C077-4F1C-B61C-9401B6F672AE}" type="presParOf" srcId="{01D9A4C2-87A0-4A33-A2B4-358ABA882280}" destId="{1AE5E0D8-2955-40D6-A3D9-4AC538FA0E5B}" srcOrd="14" destOrd="0" presId="urn:microsoft.com/office/officeart/2005/8/layout/cycle6"/>
    <dgm:cxn modelId="{734F15F2-2A26-4470-A1B2-F8BE5D467D13}" type="presParOf" srcId="{01D9A4C2-87A0-4A33-A2B4-358ABA882280}" destId="{4126721E-3906-4239-9D77-3F72B9321F8A}" srcOrd="15" destOrd="0" presId="urn:microsoft.com/office/officeart/2005/8/layout/cycle6"/>
    <dgm:cxn modelId="{485E80C4-5E13-4C2E-A4EB-C45E6779718E}" type="presParOf" srcId="{01D9A4C2-87A0-4A33-A2B4-358ABA882280}" destId="{C6C09369-37E5-46B2-BF96-D7134E31458D}" srcOrd="16" destOrd="0" presId="urn:microsoft.com/office/officeart/2005/8/layout/cycle6"/>
    <dgm:cxn modelId="{19CDFC68-D618-4D30-B39D-C449BC5EC8E3}" type="presParOf" srcId="{01D9A4C2-87A0-4A33-A2B4-358ABA882280}" destId="{651CE989-766A-4275-A6B6-FE660C5FAA35}" srcOrd="17" destOrd="0" presId="urn:microsoft.com/office/officeart/2005/8/layout/cycle6"/>
    <dgm:cxn modelId="{0E6CC2A4-76A4-4D93-BA18-A8F8B5EED43D}" type="presParOf" srcId="{01D9A4C2-87A0-4A33-A2B4-358ABA882280}" destId="{7080C8E4-ABD5-43B2-B920-AD1C262254D3}" srcOrd="18" destOrd="0" presId="urn:microsoft.com/office/officeart/2005/8/layout/cycle6"/>
    <dgm:cxn modelId="{7EE9FABF-2308-4D41-8A38-CA2333D29617}" type="presParOf" srcId="{01D9A4C2-87A0-4A33-A2B4-358ABA882280}" destId="{60489C0B-60D3-44A4-BE11-7348D3CC5B6C}" srcOrd="19" destOrd="0" presId="urn:microsoft.com/office/officeart/2005/8/layout/cycle6"/>
    <dgm:cxn modelId="{8FA213E2-2239-4C28-B9E5-7412D3E0281E}" type="presParOf" srcId="{01D9A4C2-87A0-4A33-A2B4-358ABA882280}" destId="{E6CAE790-8A58-40A1-9A66-50FE8698AE0A}"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70E03-A5FA-4924-A67D-C135C55D21E3}">
      <dsp:nvSpPr>
        <dsp:cNvPr id="0" name=""/>
        <dsp:cNvSpPr/>
      </dsp:nvSpPr>
      <dsp:spPr>
        <a:xfrm>
          <a:off x="2562076" y="2060"/>
          <a:ext cx="971847" cy="6317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Source</a:t>
          </a:r>
        </a:p>
      </dsp:txBody>
      <dsp:txXfrm>
        <a:off x="2592913" y="32897"/>
        <a:ext cx="910173" cy="570026"/>
      </dsp:txXfrm>
    </dsp:sp>
    <dsp:sp modelId="{DBF564FB-8E1D-4270-A55A-AF3AF8EF4DE4}">
      <dsp:nvSpPr>
        <dsp:cNvPr id="0" name=""/>
        <dsp:cNvSpPr/>
      </dsp:nvSpPr>
      <dsp:spPr>
        <a:xfrm>
          <a:off x="1244615" y="317911"/>
          <a:ext cx="3606768" cy="3606768"/>
        </a:xfrm>
        <a:custGeom>
          <a:avLst/>
          <a:gdLst/>
          <a:ahLst/>
          <a:cxnLst/>
          <a:rect l="0" t="0" r="0" b="0"/>
          <a:pathLst>
            <a:path>
              <a:moveTo>
                <a:pt x="2295744" y="68513"/>
              </a:moveTo>
              <a:arcTo wR="1803384" hR="1803384" stAng="17150643" swAng="1256624"/>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DCB783-0510-48E9-8096-16BEDE967EDE}">
      <dsp:nvSpPr>
        <dsp:cNvPr id="0" name=""/>
        <dsp:cNvSpPr/>
      </dsp:nvSpPr>
      <dsp:spPr>
        <a:xfrm>
          <a:off x="3972018" y="681053"/>
          <a:ext cx="971847" cy="6317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Message</a:t>
          </a:r>
        </a:p>
      </dsp:txBody>
      <dsp:txXfrm>
        <a:off x="4002855" y="711890"/>
        <a:ext cx="910173" cy="570026"/>
      </dsp:txXfrm>
    </dsp:sp>
    <dsp:sp modelId="{B55AE441-851F-4BE8-B023-F7575E73A86E}">
      <dsp:nvSpPr>
        <dsp:cNvPr id="0" name=""/>
        <dsp:cNvSpPr/>
      </dsp:nvSpPr>
      <dsp:spPr>
        <a:xfrm>
          <a:off x="1244615" y="317911"/>
          <a:ext cx="3606768" cy="3606768"/>
        </a:xfrm>
        <a:custGeom>
          <a:avLst/>
          <a:gdLst/>
          <a:ahLst/>
          <a:cxnLst/>
          <a:rect l="0" t="0" r="0" b="0"/>
          <a:pathLst>
            <a:path>
              <a:moveTo>
                <a:pt x="3419433" y="1003021"/>
              </a:moveTo>
              <a:arcTo wR="1803384" hR="1803384" stAng="20019161" swAng="1726353"/>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8F279A6-62D8-4969-85DB-E8A36C6331A6}">
      <dsp:nvSpPr>
        <dsp:cNvPr id="0" name=""/>
        <dsp:cNvSpPr/>
      </dsp:nvSpPr>
      <dsp:spPr>
        <a:xfrm>
          <a:off x="4320245" y="2206735"/>
          <a:ext cx="971847" cy="6317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Encoding</a:t>
          </a:r>
        </a:p>
      </dsp:txBody>
      <dsp:txXfrm>
        <a:off x="4351082" y="2237572"/>
        <a:ext cx="910173" cy="570026"/>
      </dsp:txXfrm>
    </dsp:sp>
    <dsp:sp modelId="{FE0FF8B3-CA9C-4075-9891-0344653630CA}">
      <dsp:nvSpPr>
        <dsp:cNvPr id="0" name=""/>
        <dsp:cNvSpPr/>
      </dsp:nvSpPr>
      <dsp:spPr>
        <a:xfrm>
          <a:off x="1244615" y="317911"/>
          <a:ext cx="3606768" cy="3606768"/>
        </a:xfrm>
        <a:custGeom>
          <a:avLst/>
          <a:gdLst/>
          <a:ahLst/>
          <a:cxnLst/>
          <a:rect l="0" t="0" r="0" b="0"/>
          <a:pathLst>
            <a:path>
              <a:moveTo>
                <a:pt x="3455159" y="2527147"/>
              </a:moveTo>
              <a:arcTo wR="1803384" hR="1803384" stAng="1419703" swAng="1358782"/>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9B8137-D6BE-4195-AA83-B217555D0A6E}">
      <dsp:nvSpPr>
        <dsp:cNvPr id="0" name=""/>
        <dsp:cNvSpPr/>
      </dsp:nvSpPr>
      <dsp:spPr>
        <a:xfrm>
          <a:off x="3344535" y="3430238"/>
          <a:ext cx="971847" cy="6317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Channel</a:t>
          </a:r>
        </a:p>
      </dsp:txBody>
      <dsp:txXfrm>
        <a:off x="3375372" y="3461075"/>
        <a:ext cx="910173" cy="570026"/>
      </dsp:txXfrm>
    </dsp:sp>
    <dsp:sp modelId="{9D08E6E0-7CDA-4F81-9011-01D920524B2D}">
      <dsp:nvSpPr>
        <dsp:cNvPr id="0" name=""/>
        <dsp:cNvSpPr/>
      </dsp:nvSpPr>
      <dsp:spPr>
        <a:xfrm>
          <a:off x="1244615" y="317911"/>
          <a:ext cx="3606768" cy="3606768"/>
        </a:xfrm>
        <a:custGeom>
          <a:avLst/>
          <a:gdLst/>
          <a:ahLst/>
          <a:cxnLst/>
          <a:rect l="0" t="0" r="0" b="0"/>
          <a:pathLst>
            <a:path>
              <a:moveTo>
                <a:pt x="2094067" y="3583186"/>
              </a:moveTo>
              <a:arcTo wR="1803384" hR="1803384" stAng="4843449" swAng="111310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4F6447-6C1A-4193-A2BF-E6BB2E2ABFA8}">
      <dsp:nvSpPr>
        <dsp:cNvPr id="0" name=""/>
        <dsp:cNvSpPr/>
      </dsp:nvSpPr>
      <dsp:spPr>
        <a:xfrm>
          <a:off x="1779617" y="3430238"/>
          <a:ext cx="971847" cy="6317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Decoding</a:t>
          </a:r>
        </a:p>
      </dsp:txBody>
      <dsp:txXfrm>
        <a:off x="1810454" y="3461075"/>
        <a:ext cx="910173" cy="570026"/>
      </dsp:txXfrm>
    </dsp:sp>
    <dsp:sp modelId="{1AE5E0D8-2955-40D6-A3D9-4AC538FA0E5B}">
      <dsp:nvSpPr>
        <dsp:cNvPr id="0" name=""/>
        <dsp:cNvSpPr/>
      </dsp:nvSpPr>
      <dsp:spPr>
        <a:xfrm>
          <a:off x="1244615" y="317911"/>
          <a:ext cx="3606768" cy="3606768"/>
        </a:xfrm>
        <a:custGeom>
          <a:avLst/>
          <a:gdLst/>
          <a:ahLst/>
          <a:cxnLst/>
          <a:rect l="0" t="0" r="0" b="0"/>
          <a:pathLst>
            <a:path>
              <a:moveTo>
                <a:pt x="557641" y="3107347"/>
              </a:moveTo>
              <a:arcTo wR="1803384" hR="1803384" stAng="8021515" swAng="1358782"/>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26721E-3906-4239-9D77-3F72B9321F8A}">
      <dsp:nvSpPr>
        <dsp:cNvPr id="0" name=""/>
        <dsp:cNvSpPr/>
      </dsp:nvSpPr>
      <dsp:spPr>
        <a:xfrm>
          <a:off x="803906" y="2206735"/>
          <a:ext cx="971847" cy="6317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Receiver</a:t>
          </a:r>
        </a:p>
      </dsp:txBody>
      <dsp:txXfrm>
        <a:off x="834743" y="2237572"/>
        <a:ext cx="910173" cy="570026"/>
      </dsp:txXfrm>
    </dsp:sp>
    <dsp:sp modelId="{651CE989-766A-4275-A6B6-FE660C5FAA35}">
      <dsp:nvSpPr>
        <dsp:cNvPr id="0" name=""/>
        <dsp:cNvSpPr/>
      </dsp:nvSpPr>
      <dsp:spPr>
        <a:xfrm>
          <a:off x="1246637" y="400086"/>
          <a:ext cx="3606768" cy="3606768"/>
        </a:xfrm>
        <a:custGeom>
          <a:avLst/>
          <a:gdLst/>
          <a:ahLst/>
          <a:cxnLst/>
          <a:rect l="0" t="0" r="0" b="0"/>
          <a:pathLst>
            <a:path>
              <a:moveTo>
                <a:pt x="9" y="1797405"/>
              </a:moveTo>
              <a:arcTo wR="1803384" hR="1803384" stAng="10811397" swAng="174687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080C8E4-ABD5-43B2-B920-AD1C262254D3}">
      <dsp:nvSpPr>
        <dsp:cNvPr id="0" name=""/>
        <dsp:cNvSpPr/>
      </dsp:nvSpPr>
      <dsp:spPr>
        <a:xfrm>
          <a:off x="1204887" y="681052"/>
          <a:ext cx="971847" cy="6317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Feedback</a:t>
          </a:r>
        </a:p>
      </dsp:txBody>
      <dsp:txXfrm>
        <a:off x="1235724" y="711889"/>
        <a:ext cx="910173" cy="570026"/>
      </dsp:txXfrm>
    </dsp:sp>
    <dsp:sp modelId="{E6CAE790-8A58-40A1-9A66-50FE8698AE0A}">
      <dsp:nvSpPr>
        <dsp:cNvPr id="0" name=""/>
        <dsp:cNvSpPr/>
      </dsp:nvSpPr>
      <dsp:spPr>
        <a:xfrm>
          <a:off x="1361611" y="280839"/>
          <a:ext cx="3606768" cy="3606768"/>
        </a:xfrm>
        <a:custGeom>
          <a:avLst/>
          <a:gdLst/>
          <a:ahLst/>
          <a:cxnLst/>
          <a:rect l="0" t="0" r="0" b="0"/>
          <a:pathLst>
            <a:path>
              <a:moveTo>
                <a:pt x="675284" y="396406"/>
              </a:moveTo>
              <a:arcTo wR="1803384" hR="1803384" stAng="13876665" swAng="1139864"/>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53F139-ED30-4096-9838-C21A7D580DD9}" type="datetimeFigureOut">
              <a:rPr lang="en-GB" smtClean="0"/>
              <a:t>15/11/2018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A66DEF-B12B-49F6-A4B6-AA10B25D53F6}" type="slidenum">
              <a:rPr lang="en-GB" smtClean="0"/>
              <a:t>‹#›</a:t>
            </a:fld>
            <a:endParaRPr lang="en-GB"/>
          </a:p>
        </p:txBody>
      </p:sp>
    </p:spTree>
    <p:extLst>
      <p:ext uri="{BB962C8B-B14F-4D97-AF65-F5344CB8AC3E}">
        <p14:creationId xmlns:p14="http://schemas.microsoft.com/office/powerpoint/2010/main" val="3834540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200" b="0" i="0" dirty="0">
              <a:effectLst/>
              <a:latin typeface="+mj-lt"/>
              <a:ea typeface="+mj-ea"/>
              <a:cs typeface="+mj-cs"/>
              <a:sym typeface="Times New Roman"/>
            </a:endParaRPr>
          </a:p>
          <a:p>
            <a:endParaRPr lang="en-GB" dirty="0"/>
          </a:p>
        </p:txBody>
      </p:sp>
    </p:spTree>
    <p:extLst>
      <p:ext uri="{BB962C8B-B14F-4D97-AF65-F5344CB8AC3E}">
        <p14:creationId xmlns:p14="http://schemas.microsoft.com/office/powerpoint/2010/main" val="144924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is not a fixed thing. Who</a:t>
            </a:r>
            <a:r>
              <a:rPr lang="en-GB" baseline="0" dirty="0"/>
              <a:t> I am is a product of the relationship I am in with the other(s).</a:t>
            </a:r>
          </a:p>
          <a:p>
            <a:endParaRPr lang="en-GB" baseline="0" dirty="0"/>
          </a:p>
          <a:p>
            <a:pPr fontAlgn="base"/>
            <a:r>
              <a:rPr lang="en-GB" sz="1200" b="1" i="0" kern="1200" dirty="0">
                <a:solidFill>
                  <a:schemeClr val="tx1"/>
                </a:solidFill>
                <a:effectLst/>
                <a:latin typeface="+mn-lt"/>
                <a:ea typeface="+mn-ea"/>
                <a:cs typeface="+mn-cs"/>
                <a:sym typeface="Times New Roman"/>
              </a:rPr>
              <a:t>1.  Source</a:t>
            </a:r>
          </a:p>
          <a:p>
            <a:pPr fontAlgn="base"/>
            <a:r>
              <a:rPr lang="en-GB" sz="1200" b="0" i="0" kern="1200" dirty="0">
                <a:solidFill>
                  <a:schemeClr val="tx1"/>
                </a:solidFill>
                <a:effectLst/>
                <a:latin typeface="+mn-lt"/>
                <a:ea typeface="+mn-ea"/>
                <a:cs typeface="+mn-cs"/>
                <a:sym typeface="Times New Roman"/>
              </a:rPr>
              <a:t>The source is the person (or thing) attempting to share information.   The source can be a living or non-living entity.  The only qualifications necessary for a source are an origin of information (in Information Theory, the source generates data that one would like to communicate) and an ability to transmit this information, through a channel, to a receiver.</a:t>
            </a:r>
          </a:p>
          <a:p>
            <a:endParaRPr lang="en-GB" dirty="0"/>
          </a:p>
        </p:txBody>
      </p:sp>
      <p:sp>
        <p:nvSpPr>
          <p:cNvPr id="4" name="Slide Number Placeholder 3"/>
          <p:cNvSpPr>
            <a:spLocks noGrp="1"/>
          </p:cNvSpPr>
          <p:nvPr>
            <p:ph type="sldNum" sz="quarter" idx="10"/>
          </p:nvPr>
        </p:nvSpPr>
        <p:spPr/>
        <p:txBody>
          <a:bodyPr/>
          <a:lstStyle/>
          <a:p>
            <a:fld id="{6AA66DEF-B12B-49F6-A4B6-AA10B25D53F6}" type="slidenum">
              <a:rPr lang="en-GB" smtClean="0"/>
              <a:t>4</a:t>
            </a:fld>
            <a:endParaRPr lang="en-GB"/>
          </a:p>
        </p:txBody>
      </p:sp>
    </p:spTree>
    <p:extLst>
      <p:ext uri="{BB962C8B-B14F-4D97-AF65-F5344CB8AC3E}">
        <p14:creationId xmlns:p14="http://schemas.microsoft.com/office/powerpoint/2010/main" val="1353895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a:solidFill>
                  <a:schemeClr val="tx1"/>
                </a:solidFill>
                <a:effectLst/>
                <a:latin typeface="+mn-lt"/>
                <a:ea typeface="+mn-ea"/>
                <a:cs typeface="+mn-cs"/>
                <a:sym typeface="Times New Roman"/>
              </a:rPr>
              <a:t>2.  Message</a:t>
            </a:r>
          </a:p>
          <a:p>
            <a:pPr fontAlgn="base"/>
            <a:r>
              <a:rPr lang="en-GB" sz="1200" b="0" i="0" kern="1200" dirty="0">
                <a:solidFill>
                  <a:schemeClr val="tx1"/>
                </a:solidFill>
                <a:effectLst/>
                <a:latin typeface="+mn-lt"/>
                <a:ea typeface="+mn-ea"/>
                <a:cs typeface="+mn-cs"/>
                <a:sym typeface="Times New Roman"/>
              </a:rPr>
              <a:t>At first glance, the message is simply the information you want to communicate.  But it goes deeper than that.  Communication theorists examine messages from a semiotic perspective (the study of signs and symbols, and how meaning is created through them; </a:t>
            </a:r>
            <a:r>
              <a:rPr lang="en-GB" sz="1200" b="0" i="1" kern="1200" dirty="0">
                <a:solidFill>
                  <a:schemeClr val="tx1"/>
                </a:solidFill>
                <a:effectLst/>
                <a:latin typeface="+mn-lt"/>
                <a:ea typeface="+mn-ea"/>
                <a:cs typeface="+mn-cs"/>
                <a:sym typeface="Times New Roman"/>
              </a:rPr>
              <a:t>note: it is not the study of meaning, just how meaning is created</a:t>
            </a:r>
            <a:r>
              <a:rPr lang="en-GB" sz="1200" b="0" i="0" kern="1200" dirty="0">
                <a:solidFill>
                  <a:schemeClr val="tx1"/>
                </a:solidFill>
                <a:effectLst/>
                <a:latin typeface="+mn-lt"/>
                <a:ea typeface="+mn-ea"/>
                <a:cs typeface="+mn-cs"/>
                <a:sym typeface="Times New Roman"/>
              </a:rPr>
              <a:t>).  For example, a commencement speaker produces meaning through several criteria.  First, there is the object (in this case, the speaker has an inherent meaning, maybe through being a local celebrity or famous alum).  The second criterion would be his or her image, acting as a symbol or representation of the meaning of the object (a well-dressed, professional and successful person).  The third criterion is interpretation or derived meaning.  If the object and image (and, in this case, speech) are successful, then the audience will leave with an understanding of how to proceed toward a life of personal fulfilment.</a:t>
            </a:r>
          </a:p>
          <a:p>
            <a:endParaRPr lang="en-GB" dirty="0"/>
          </a:p>
        </p:txBody>
      </p:sp>
      <p:sp>
        <p:nvSpPr>
          <p:cNvPr id="4" name="Slide Number Placeholder 3"/>
          <p:cNvSpPr>
            <a:spLocks noGrp="1"/>
          </p:cNvSpPr>
          <p:nvPr>
            <p:ph type="sldNum" sz="quarter" idx="10"/>
          </p:nvPr>
        </p:nvSpPr>
        <p:spPr/>
        <p:txBody>
          <a:bodyPr/>
          <a:lstStyle/>
          <a:p>
            <a:fld id="{6AA66DEF-B12B-49F6-A4B6-AA10B25D53F6}" type="slidenum">
              <a:rPr lang="en-GB" smtClean="0"/>
              <a:t>6</a:t>
            </a:fld>
            <a:endParaRPr lang="en-GB"/>
          </a:p>
        </p:txBody>
      </p:sp>
    </p:spTree>
    <p:extLst>
      <p:ext uri="{BB962C8B-B14F-4D97-AF65-F5344CB8AC3E}">
        <p14:creationId xmlns:p14="http://schemas.microsoft.com/office/powerpoint/2010/main" val="1967508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a:solidFill>
                  <a:schemeClr val="tx1"/>
                </a:solidFill>
                <a:effectLst/>
                <a:latin typeface="+mn-lt"/>
                <a:ea typeface="+mn-ea"/>
                <a:cs typeface="+mn-cs"/>
                <a:sym typeface="Times New Roman"/>
              </a:rPr>
              <a:t>3.  Encoding</a:t>
            </a:r>
          </a:p>
          <a:p>
            <a:pPr fontAlgn="base"/>
            <a:r>
              <a:rPr lang="en-GB" sz="1200" b="0" i="0" kern="1200" dirty="0">
                <a:solidFill>
                  <a:schemeClr val="tx1"/>
                </a:solidFill>
                <a:effectLst/>
                <a:latin typeface="+mn-lt"/>
                <a:ea typeface="+mn-ea"/>
                <a:cs typeface="+mn-cs"/>
                <a:sym typeface="Times New Roman"/>
              </a:rPr>
              <a:t>Encoding is the process of assembling the message (information, ideas and thoughts) into a representative design with the objective of </a:t>
            </a:r>
            <a:r>
              <a:rPr lang="en-GB" sz="1200" b="0" i="1" kern="1200" dirty="0">
                <a:solidFill>
                  <a:schemeClr val="tx1"/>
                </a:solidFill>
                <a:effectLst/>
                <a:latin typeface="+mn-lt"/>
                <a:ea typeface="+mn-ea"/>
                <a:cs typeface="+mn-cs"/>
                <a:sym typeface="Times New Roman"/>
              </a:rPr>
              <a:t>ensuring</a:t>
            </a:r>
            <a:r>
              <a:rPr lang="en-GB" sz="1200" b="0" i="0" kern="1200" dirty="0">
                <a:solidFill>
                  <a:schemeClr val="tx1"/>
                </a:solidFill>
                <a:effectLst/>
                <a:latin typeface="+mn-lt"/>
                <a:ea typeface="+mn-ea"/>
                <a:cs typeface="+mn-cs"/>
                <a:sym typeface="Times New Roman"/>
              </a:rPr>
              <a:t> that the receiver can comprehend it.  Communication is only established when it results in both the source and the receiver understanding the same information.  People who are great communicators are great encoders; they know how to present their message in a way that their audience (receivers) can easily understand.  They are also able to identify information that is superfluous, irrelevant or even accidentally offensive, and eliminate it in advance through anticipation.</a:t>
            </a:r>
          </a:p>
          <a:p>
            <a:endParaRPr lang="en-GB" dirty="0"/>
          </a:p>
        </p:txBody>
      </p:sp>
      <p:sp>
        <p:nvSpPr>
          <p:cNvPr id="4" name="Slide Number Placeholder 3"/>
          <p:cNvSpPr>
            <a:spLocks noGrp="1"/>
          </p:cNvSpPr>
          <p:nvPr>
            <p:ph type="sldNum" sz="quarter" idx="10"/>
          </p:nvPr>
        </p:nvSpPr>
        <p:spPr/>
        <p:txBody>
          <a:bodyPr/>
          <a:lstStyle/>
          <a:p>
            <a:fld id="{6AA66DEF-B12B-49F6-A4B6-AA10B25D53F6}" type="slidenum">
              <a:rPr lang="en-GB" smtClean="0"/>
              <a:t>8</a:t>
            </a:fld>
            <a:endParaRPr lang="en-GB"/>
          </a:p>
        </p:txBody>
      </p:sp>
    </p:spTree>
    <p:extLst>
      <p:ext uri="{BB962C8B-B14F-4D97-AF65-F5344CB8AC3E}">
        <p14:creationId xmlns:p14="http://schemas.microsoft.com/office/powerpoint/2010/main" val="1257975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are</a:t>
            </a:r>
            <a:r>
              <a:rPr lang="en-GB" baseline="0" dirty="0"/>
              <a:t> online conversations different?</a:t>
            </a:r>
          </a:p>
          <a:p>
            <a:pPr fontAlgn="base"/>
            <a:r>
              <a:rPr lang="en-GB" sz="1200" b="1" i="0" kern="1200" dirty="0">
                <a:solidFill>
                  <a:schemeClr val="tx1"/>
                </a:solidFill>
                <a:effectLst/>
                <a:latin typeface="+mn-lt"/>
                <a:ea typeface="+mn-ea"/>
                <a:cs typeface="+mn-cs"/>
                <a:sym typeface="Times New Roman"/>
              </a:rPr>
              <a:t>4.  Channel</a:t>
            </a:r>
          </a:p>
          <a:p>
            <a:pPr fontAlgn="base"/>
            <a:r>
              <a:rPr lang="en-GB" sz="1200" b="0" i="0" kern="1200" dirty="0">
                <a:solidFill>
                  <a:schemeClr val="tx1"/>
                </a:solidFill>
                <a:effectLst/>
                <a:latin typeface="+mn-lt"/>
                <a:ea typeface="+mn-ea"/>
                <a:cs typeface="+mn-cs"/>
                <a:sym typeface="Times New Roman"/>
              </a:rPr>
              <a:t>An encoded message is conveyed by the source through a channel.  There are numerous channel categories: verbal, non-verbal, personal, non-personal, etc.  A channel could be the paper on which words are written, or the Internet acting in the client-server model that is allowing you to read these words right now.</a:t>
            </a:r>
          </a:p>
          <a:p>
            <a:pPr fontAlgn="base"/>
            <a:r>
              <a:rPr lang="en-GB" sz="1200" b="0" i="0" kern="1200" dirty="0">
                <a:solidFill>
                  <a:schemeClr val="tx1"/>
                </a:solidFill>
                <a:effectLst/>
                <a:latin typeface="+mn-lt"/>
                <a:ea typeface="+mn-ea"/>
                <a:cs typeface="+mn-cs"/>
                <a:sym typeface="Times New Roman"/>
              </a:rPr>
              <a:t>A good communicator is one who understands which channels to use under different circumstances.  Unfortunately, there is no perfect channel.  All channels have strengths and weaknesses (smartphones are great, for example, but a marriage proposal is best done in person).</a:t>
            </a:r>
          </a:p>
          <a:p>
            <a:endParaRPr lang="en-GB" dirty="0"/>
          </a:p>
        </p:txBody>
      </p:sp>
      <p:sp>
        <p:nvSpPr>
          <p:cNvPr id="4" name="Slide Number Placeholder 3"/>
          <p:cNvSpPr>
            <a:spLocks noGrp="1"/>
          </p:cNvSpPr>
          <p:nvPr>
            <p:ph type="sldNum" sz="quarter" idx="10"/>
          </p:nvPr>
        </p:nvSpPr>
        <p:spPr/>
        <p:txBody>
          <a:bodyPr/>
          <a:lstStyle/>
          <a:p>
            <a:fld id="{6AA66DEF-B12B-49F6-A4B6-AA10B25D53F6}" type="slidenum">
              <a:rPr lang="en-GB" smtClean="0"/>
              <a:t>10</a:t>
            </a:fld>
            <a:endParaRPr lang="en-GB"/>
          </a:p>
        </p:txBody>
      </p:sp>
    </p:spTree>
    <p:extLst>
      <p:ext uri="{BB962C8B-B14F-4D97-AF65-F5344CB8AC3E}">
        <p14:creationId xmlns:p14="http://schemas.microsoft.com/office/powerpoint/2010/main" val="2529646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Skype face to </a:t>
            </a:r>
            <a:r>
              <a:rPr lang="en-GB" dirty="0" err="1"/>
              <a:t>facev</a:t>
            </a:r>
            <a:endParaRPr lang="en-GB" dirty="0"/>
          </a:p>
        </p:txBody>
      </p:sp>
      <p:sp>
        <p:nvSpPr>
          <p:cNvPr id="4" name="Slide Number Placeholder 3"/>
          <p:cNvSpPr>
            <a:spLocks noGrp="1"/>
          </p:cNvSpPr>
          <p:nvPr>
            <p:ph type="sldNum" sz="quarter" idx="10"/>
          </p:nvPr>
        </p:nvSpPr>
        <p:spPr/>
        <p:txBody>
          <a:bodyPr/>
          <a:lstStyle/>
          <a:p>
            <a:fld id="{6AA66DEF-B12B-49F6-A4B6-AA10B25D53F6}" type="slidenum">
              <a:rPr lang="en-GB" smtClean="0"/>
              <a:t>11</a:t>
            </a:fld>
            <a:endParaRPr lang="en-GB"/>
          </a:p>
        </p:txBody>
      </p:sp>
    </p:spTree>
    <p:extLst>
      <p:ext uri="{BB962C8B-B14F-4D97-AF65-F5344CB8AC3E}">
        <p14:creationId xmlns:p14="http://schemas.microsoft.com/office/powerpoint/2010/main" val="3321226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a:solidFill>
                  <a:schemeClr val="tx1"/>
                </a:solidFill>
                <a:effectLst/>
                <a:latin typeface="+mn-lt"/>
                <a:ea typeface="+mn-ea"/>
                <a:cs typeface="+mn-cs"/>
                <a:sym typeface="Times New Roman"/>
              </a:rPr>
              <a:t>5.  Decoding</a:t>
            </a:r>
          </a:p>
          <a:p>
            <a:pPr fontAlgn="base"/>
            <a:r>
              <a:rPr lang="en-GB" sz="1200" b="0" i="0" kern="1200" dirty="0">
                <a:solidFill>
                  <a:schemeClr val="tx1"/>
                </a:solidFill>
                <a:effectLst/>
                <a:latin typeface="+mn-lt"/>
                <a:ea typeface="+mn-ea"/>
                <a:cs typeface="+mn-cs"/>
                <a:sym typeface="Times New Roman"/>
              </a:rPr>
              <a:t>Now would be an appropriate time to remind yourself that you can just as easily fill the role of decoder as you can encoder.  This is where listening, and reading directions carefully, makes its claim to fame—decode with care, my friends.  As we discussed in Encoding, </a:t>
            </a:r>
            <a:r>
              <a:rPr lang="en-GB" sz="1200" b="0" i="1" kern="1200" dirty="0">
                <a:solidFill>
                  <a:schemeClr val="tx1"/>
                </a:solidFill>
                <a:effectLst/>
                <a:latin typeface="+mn-lt"/>
                <a:ea typeface="+mn-ea"/>
                <a:cs typeface="+mn-cs"/>
                <a:sym typeface="Times New Roman"/>
              </a:rPr>
              <a:t>communication is only successful when it results in both the source and the receiver understanding the same information</a:t>
            </a:r>
            <a:r>
              <a:rPr lang="en-GB" sz="1200" b="0" i="0" kern="1200" dirty="0">
                <a:solidFill>
                  <a:schemeClr val="tx1"/>
                </a:solidFill>
                <a:effectLst/>
                <a:latin typeface="+mn-lt"/>
                <a:ea typeface="+mn-ea"/>
                <a:cs typeface="+mn-cs"/>
                <a:sym typeface="Times New Roman"/>
              </a:rPr>
              <a:t>.  For this to happen, there can be no errors in processing.  The most common among these would be, for example, a first-grader sitting in on a lecture on differential equations, i.e. decoding is impossible if the decoder cannot even understand the message.</a:t>
            </a:r>
            <a:endParaRPr lang="en-GB" dirty="0"/>
          </a:p>
        </p:txBody>
      </p:sp>
      <p:sp>
        <p:nvSpPr>
          <p:cNvPr id="4" name="Slide Number Placeholder 3"/>
          <p:cNvSpPr>
            <a:spLocks noGrp="1"/>
          </p:cNvSpPr>
          <p:nvPr>
            <p:ph type="sldNum" sz="quarter" idx="10"/>
          </p:nvPr>
        </p:nvSpPr>
        <p:spPr/>
        <p:txBody>
          <a:bodyPr/>
          <a:lstStyle/>
          <a:p>
            <a:fld id="{6AA66DEF-B12B-49F6-A4B6-AA10B25D53F6}" type="slidenum">
              <a:rPr lang="en-GB" smtClean="0"/>
              <a:t>12</a:t>
            </a:fld>
            <a:endParaRPr lang="en-GB"/>
          </a:p>
        </p:txBody>
      </p:sp>
    </p:spTree>
    <p:extLst>
      <p:ext uri="{BB962C8B-B14F-4D97-AF65-F5344CB8AC3E}">
        <p14:creationId xmlns:p14="http://schemas.microsoft.com/office/powerpoint/2010/main" val="1422832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a:solidFill>
                  <a:schemeClr val="tx1"/>
                </a:solidFill>
                <a:effectLst/>
                <a:latin typeface="+mn-lt"/>
                <a:ea typeface="+mn-ea"/>
                <a:cs typeface="+mn-cs"/>
                <a:sym typeface="Times New Roman"/>
              </a:rPr>
              <a:t>6.  Receiver</a:t>
            </a:r>
          </a:p>
          <a:p>
            <a:pPr fontAlgn="base"/>
            <a:r>
              <a:rPr lang="en-GB" sz="1200" b="0" i="0" kern="1200" dirty="0">
                <a:solidFill>
                  <a:schemeClr val="tx1"/>
                </a:solidFill>
                <a:effectLst/>
                <a:latin typeface="+mn-lt"/>
                <a:ea typeface="+mn-ea"/>
                <a:cs typeface="+mn-cs"/>
                <a:sym typeface="Times New Roman"/>
              </a:rPr>
              <a:t>Ultimately, the message is delivered to the receiver.  A good communicator takes the receivers preconceptions and frames of reference into consideration; how they will react, where common ground is shared, their sense of humour, their moral conduct, etc.  All of these things will affect how the receivers decode messages.</a:t>
            </a:r>
          </a:p>
          <a:p>
            <a:endParaRPr lang="en-GB" dirty="0"/>
          </a:p>
        </p:txBody>
      </p:sp>
      <p:sp>
        <p:nvSpPr>
          <p:cNvPr id="4" name="Slide Number Placeholder 3"/>
          <p:cNvSpPr>
            <a:spLocks noGrp="1"/>
          </p:cNvSpPr>
          <p:nvPr>
            <p:ph type="sldNum" sz="quarter" idx="10"/>
          </p:nvPr>
        </p:nvSpPr>
        <p:spPr/>
        <p:txBody>
          <a:bodyPr/>
          <a:lstStyle/>
          <a:p>
            <a:fld id="{6AA66DEF-B12B-49F6-A4B6-AA10B25D53F6}" type="slidenum">
              <a:rPr lang="en-GB" smtClean="0"/>
              <a:t>14</a:t>
            </a:fld>
            <a:endParaRPr lang="en-GB"/>
          </a:p>
        </p:txBody>
      </p:sp>
    </p:spTree>
    <p:extLst>
      <p:ext uri="{BB962C8B-B14F-4D97-AF65-F5344CB8AC3E}">
        <p14:creationId xmlns:p14="http://schemas.microsoft.com/office/powerpoint/2010/main" val="267915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sym typeface="Times New Roman"/>
              </a:rPr>
              <a:t>7.  Feedback</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sym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sym typeface="Times New Roman"/>
              </a:rPr>
              <a:t>A better word might be “reaction” or “responses.”  The source judges its success based on the feedback it receives, so pay close attention.  If Google’s servers crashed tomorrow, there would be a lot of confused sources.  The same would be true if you delivered a flawless marriage proposal, only to receive a look of bewilderment and horror.  And then there are famous marketing nightmares, such as Aqua Teen Hunter Force’s LED signs that were mistakenly identified as explosive devices.  Feedback is the moment of reckoning.  Whether things go right or wrong, it serves as one of the most important learning opportunities we have.</a:t>
            </a:r>
          </a:p>
          <a:p>
            <a:endParaRPr lang="en-GB" dirty="0"/>
          </a:p>
        </p:txBody>
      </p:sp>
      <p:sp>
        <p:nvSpPr>
          <p:cNvPr id="4" name="Slide Number Placeholder 3"/>
          <p:cNvSpPr>
            <a:spLocks noGrp="1"/>
          </p:cNvSpPr>
          <p:nvPr>
            <p:ph type="sldNum" sz="quarter" idx="10"/>
          </p:nvPr>
        </p:nvSpPr>
        <p:spPr/>
        <p:txBody>
          <a:bodyPr/>
          <a:lstStyle/>
          <a:p>
            <a:fld id="{6AA66DEF-B12B-49F6-A4B6-AA10B25D53F6}" type="slidenum">
              <a:rPr lang="en-GB" smtClean="0"/>
              <a:t>16</a:t>
            </a:fld>
            <a:endParaRPr lang="en-GB"/>
          </a:p>
        </p:txBody>
      </p:sp>
    </p:spTree>
    <p:extLst>
      <p:ext uri="{BB962C8B-B14F-4D97-AF65-F5344CB8AC3E}">
        <p14:creationId xmlns:p14="http://schemas.microsoft.com/office/powerpoint/2010/main" val="397887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BBED02B-B5C8-44B6-A308-5B09CEFF42CB}" type="datetimeFigureOut">
              <a:rPr lang="en-GB" smtClean="0"/>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F492E4-FD5E-42B8-BF31-ED959D1E482B}" type="slidenum">
              <a:rPr lang="en-GB" smtClean="0"/>
              <a:t>‹#›</a:t>
            </a:fld>
            <a:endParaRPr lang="en-GB"/>
          </a:p>
        </p:txBody>
      </p:sp>
    </p:spTree>
    <p:extLst>
      <p:ext uri="{BB962C8B-B14F-4D97-AF65-F5344CB8AC3E}">
        <p14:creationId xmlns:p14="http://schemas.microsoft.com/office/powerpoint/2010/main" val="530635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BED02B-B5C8-44B6-A308-5B09CEFF42CB}" type="datetimeFigureOut">
              <a:rPr lang="en-GB" smtClean="0"/>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F492E4-FD5E-42B8-BF31-ED959D1E482B}" type="slidenum">
              <a:rPr lang="en-GB" smtClean="0"/>
              <a:t>‹#›</a:t>
            </a:fld>
            <a:endParaRPr lang="en-GB"/>
          </a:p>
        </p:txBody>
      </p:sp>
    </p:spTree>
    <p:extLst>
      <p:ext uri="{BB962C8B-B14F-4D97-AF65-F5344CB8AC3E}">
        <p14:creationId xmlns:p14="http://schemas.microsoft.com/office/powerpoint/2010/main" val="952916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BED02B-B5C8-44B6-A308-5B09CEFF42CB}" type="datetimeFigureOut">
              <a:rPr lang="en-GB" smtClean="0"/>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F492E4-FD5E-42B8-BF31-ED959D1E482B}" type="slidenum">
              <a:rPr lang="en-GB" smtClean="0"/>
              <a:t>‹#›</a:t>
            </a:fld>
            <a:endParaRPr lang="en-GB"/>
          </a:p>
        </p:txBody>
      </p:sp>
    </p:spTree>
    <p:extLst>
      <p:ext uri="{BB962C8B-B14F-4D97-AF65-F5344CB8AC3E}">
        <p14:creationId xmlns:p14="http://schemas.microsoft.com/office/powerpoint/2010/main" val="674746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BED02B-B5C8-44B6-A308-5B09CEFF42CB}" type="datetimeFigureOut">
              <a:rPr lang="en-GB" smtClean="0"/>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F492E4-FD5E-42B8-BF31-ED959D1E482B}" type="slidenum">
              <a:rPr lang="en-GB" smtClean="0"/>
              <a:t>‹#›</a:t>
            </a:fld>
            <a:endParaRPr lang="en-GB"/>
          </a:p>
        </p:txBody>
      </p:sp>
    </p:spTree>
    <p:extLst>
      <p:ext uri="{BB962C8B-B14F-4D97-AF65-F5344CB8AC3E}">
        <p14:creationId xmlns:p14="http://schemas.microsoft.com/office/powerpoint/2010/main" val="105774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BED02B-B5C8-44B6-A308-5B09CEFF42CB}" type="datetimeFigureOut">
              <a:rPr lang="en-GB" smtClean="0"/>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F492E4-FD5E-42B8-BF31-ED959D1E482B}" type="slidenum">
              <a:rPr lang="en-GB" smtClean="0"/>
              <a:t>‹#›</a:t>
            </a:fld>
            <a:endParaRPr lang="en-GB"/>
          </a:p>
        </p:txBody>
      </p:sp>
    </p:spTree>
    <p:extLst>
      <p:ext uri="{BB962C8B-B14F-4D97-AF65-F5344CB8AC3E}">
        <p14:creationId xmlns:p14="http://schemas.microsoft.com/office/powerpoint/2010/main" val="3781621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BBED02B-B5C8-44B6-A308-5B09CEFF42CB}" type="datetimeFigureOut">
              <a:rPr lang="en-GB" smtClean="0"/>
              <a:t>15/11/2018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F492E4-FD5E-42B8-BF31-ED959D1E482B}" type="slidenum">
              <a:rPr lang="en-GB" smtClean="0"/>
              <a:t>‹#›</a:t>
            </a:fld>
            <a:endParaRPr lang="en-GB"/>
          </a:p>
        </p:txBody>
      </p:sp>
    </p:spTree>
    <p:extLst>
      <p:ext uri="{BB962C8B-B14F-4D97-AF65-F5344CB8AC3E}">
        <p14:creationId xmlns:p14="http://schemas.microsoft.com/office/powerpoint/2010/main" val="170290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BBED02B-B5C8-44B6-A308-5B09CEFF42CB}" type="datetimeFigureOut">
              <a:rPr lang="en-GB" smtClean="0"/>
              <a:t>15/11/2018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F492E4-FD5E-42B8-BF31-ED959D1E482B}" type="slidenum">
              <a:rPr lang="en-GB" smtClean="0"/>
              <a:t>‹#›</a:t>
            </a:fld>
            <a:endParaRPr lang="en-GB"/>
          </a:p>
        </p:txBody>
      </p:sp>
    </p:spTree>
    <p:extLst>
      <p:ext uri="{BB962C8B-B14F-4D97-AF65-F5344CB8AC3E}">
        <p14:creationId xmlns:p14="http://schemas.microsoft.com/office/powerpoint/2010/main" val="383419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BBED02B-B5C8-44B6-A308-5B09CEFF42CB}" type="datetimeFigureOut">
              <a:rPr lang="en-GB" smtClean="0"/>
              <a:t>15/11/2018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F492E4-FD5E-42B8-BF31-ED959D1E482B}" type="slidenum">
              <a:rPr lang="en-GB" smtClean="0"/>
              <a:t>‹#›</a:t>
            </a:fld>
            <a:endParaRPr lang="en-GB"/>
          </a:p>
        </p:txBody>
      </p:sp>
    </p:spTree>
    <p:extLst>
      <p:ext uri="{BB962C8B-B14F-4D97-AF65-F5344CB8AC3E}">
        <p14:creationId xmlns:p14="http://schemas.microsoft.com/office/powerpoint/2010/main" val="138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ED02B-B5C8-44B6-A308-5B09CEFF42CB}" type="datetimeFigureOut">
              <a:rPr lang="en-GB" smtClean="0"/>
              <a:t>15/11/2018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F492E4-FD5E-42B8-BF31-ED959D1E482B}" type="slidenum">
              <a:rPr lang="en-GB" smtClean="0"/>
              <a:t>‹#›</a:t>
            </a:fld>
            <a:endParaRPr lang="en-GB"/>
          </a:p>
        </p:txBody>
      </p:sp>
    </p:spTree>
    <p:extLst>
      <p:ext uri="{BB962C8B-B14F-4D97-AF65-F5344CB8AC3E}">
        <p14:creationId xmlns:p14="http://schemas.microsoft.com/office/powerpoint/2010/main" val="1093376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D02B-B5C8-44B6-A308-5B09CEFF42CB}" type="datetimeFigureOut">
              <a:rPr lang="en-GB" smtClean="0"/>
              <a:t>15/11/2018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F492E4-FD5E-42B8-BF31-ED959D1E482B}" type="slidenum">
              <a:rPr lang="en-GB" smtClean="0"/>
              <a:t>‹#›</a:t>
            </a:fld>
            <a:endParaRPr lang="en-GB"/>
          </a:p>
        </p:txBody>
      </p:sp>
    </p:spTree>
    <p:extLst>
      <p:ext uri="{BB962C8B-B14F-4D97-AF65-F5344CB8AC3E}">
        <p14:creationId xmlns:p14="http://schemas.microsoft.com/office/powerpoint/2010/main" val="272712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D02B-B5C8-44B6-A308-5B09CEFF42CB}" type="datetimeFigureOut">
              <a:rPr lang="en-GB" smtClean="0"/>
              <a:t>15/11/2018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F492E4-FD5E-42B8-BF31-ED959D1E482B}" type="slidenum">
              <a:rPr lang="en-GB" smtClean="0"/>
              <a:t>‹#›</a:t>
            </a:fld>
            <a:endParaRPr lang="en-GB"/>
          </a:p>
        </p:txBody>
      </p:sp>
    </p:spTree>
    <p:extLst>
      <p:ext uri="{BB962C8B-B14F-4D97-AF65-F5344CB8AC3E}">
        <p14:creationId xmlns:p14="http://schemas.microsoft.com/office/powerpoint/2010/main" val="49078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82A2B"/>
            </a:gs>
            <a:gs pos="100000">
              <a:srgbClr val="01606B"/>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ED02B-B5C8-44B6-A308-5B09CEFF42CB}" type="datetimeFigureOut">
              <a:rPr lang="en-GB" smtClean="0"/>
              <a:t>15/11/2018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492E4-FD5E-42B8-BF31-ED959D1E482B}" type="slidenum">
              <a:rPr lang="en-GB" smtClean="0"/>
              <a:t>‹#›</a:t>
            </a:fld>
            <a:endParaRPr lang="en-GB"/>
          </a:p>
        </p:txBody>
      </p:sp>
    </p:spTree>
    <p:extLst>
      <p:ext uri="{BB962C8B-B14F-4D97-AF65-F5344CB8AC3E}">
        <p14:creationId xmlns:p14="http://schemas.microsoft.com/office/powerpoint/2010/main" val="1675699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g"/><Relationship Id="rId3" Type="http://schemas.openxmlformats.org/officeDocument/2006/relationships/image" Target="../media/image10.png"/><Relationship Id="rId7" Type="http://schemas.microsoft.com/office/2007/relationships/hdphoto" Target="../media/hdphoto1.wdp"/><Relationship Id="rId12"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08920"/>
            <a:ext cx="7772400" cy="1470025"/>
          </a:xfrm>
        </p:spPr>
        <p:txBody>
          <a:bodyPr/>
          <a:lstStyle/>
          <a:p>
            <a:r>
              <a:rPr lang="en-GB" dirty="0">
                <a:solidFill>
                  <a:schemeClr val="bg1"/>
                </a:solidFill>
              </a:rPr>
              <a:t>Developing 21</a:t>
            </a:r>
            <a:r>
              <a:rPr lang="en-GB" baseline="30000" dirty="0">
                <a:solidFill>
                  <a:schemeClr val="bg1"/>
                </a:solidFill>
              </a:rPr>
              <a:t>st</a:t>
            </a:r>
            <a:r>
              <a:rPr lang="en-GB" dirty="0">
                <a:solidFill>
                  <a:schemeClr val="bg1"/>
                </a:solidFill>
              </a:rPr>
              <a:t> Century Communication Skills</a:t>
            </a:r>
          </a:p>
        </p:txBody>
      </p:sp>
    </p:spTree>
    <p:extLst>
      <p:ext uri="{BB962C8B-B14F-4D97-AF65-F5344CB8AC3E}">
        <p14:creationId xmlns:p14="http://schemas.microsoft.com/office/powerpoint/2010/main" val="4152071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multi channel communication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 name="AutoShape 6" descr="Image result for multi channel communication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pic>
        <p:nvPicPr>
          <p:cNvPr id="4104" name="Picture 8" descr="Image result for multi channel communica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79391"/>
            <a:ext cx="2178906" cy="198551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GB" dirty="0">
                <a:solidFill>
                  <a:schemeClr val="bg1"/>
                </a:solidFill>
              </a:rPr>
              <a:t>Channel</a:t>
            </a:r>
          </a:p>
        </p:txBody>
      </p:sp>
      <p:sp>
        <p:nvSpPr>
          <p:cNvPr id="7" name="Content Placeholder 6"/>
          <p:cNvSpPr>
            <a:spLocks noGrp="1"/>
          </p:cNvSpPr>
          <p:nvPr>
            <p:ph idx="1"/>
          </p:nvPr>
        </p:nvSpPr>
        <p:spPr>
          <a:xfrm>
            <a:off x="457200" y="1659074"/>
            <a:ext cx="6923112" cy="4525963"/>
          </a:xfrm>
        </p:spPr>
        <p:txBody>
          <a:bodyPr/>
          <a:lstStyle/>
          <a:p>
            <a:r>
              <a:rPr lang="en-GB" dirty="0">
                <a:solidFill>
                  <a:schemeClr val="bg1"/>
                </a:solidFill>
              </a:rPr>
              <a:t>Wide choice of channels</a:t>
            </a:r>
          </a:p>
          <a:p>
            <a:r>
              <a:rPr lang="en-GB" dirty="0">
                <a:solidFill>
                  <a:schemeClr val="bg1"/>
                </a:solidFill>
              </a:rPr>
              <a:t>Which is the right choice for the message?</a:t>
            </a:r>
          </a:p>
          <a:p>
            <a:endParaRPr lang="en-GB" dirty="0">
              <a:solidFill>
                <a:schemeClr val="bg1"/>
              </a:solidFill>
            </a:endParaRPr>
          </a:p>
        </p:txBody>
      </p:sp>
    </p:spTree>
    <p:extLst>
      <p:ext uri="{BB962C8B-B14F-4D97-AF65-F5344CB8AC3E}">
        <p14:creationId xmlns:p14="http://schemas.microsoft.com/office/powerpoint/2010/main" val="3022720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ema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Image result for emai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8002"/>
            <a:ext cx="3384376" cy="20076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hatsa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520851"/>
            <a:ext cx="1595298" cy="15952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vib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3915" y="1340768"/>
            <a:ext cx="1419379" cy="14193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telephone"/>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000" b="89778" l="9778" r="89778"/>
                    </a14:imgEffect>
                  </a14:imgLayer>
                </a14:imgProps>
              </a:ext>
              <a:ext uri="{28A0092B-C50C-407E-A947-70E740481C1C}">
                <a14:useLocalDpi xmlns:a14="http://schemas.microsoft.com/office/drawing/2010/main" val="0"/>
              </a:ext>
            </a:extLst>
          </a:blip>
          <a:srcRect/>
          <a:stretch>
            <a:fillRect/>
          </a:stretch>
        </p:blipFill>
        <p:spPr bwMode="auto">
          <a:xfrm>
            <a:off x="-195377" y="4365104"/>
            <a:ext cx="2448272" cy="244827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Image result for instagram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8" name="Picture 14" descr="Image result for instagram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560" y="2770947"/>
            <a:ext cx="1516814" cy="151681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6" descr="Image result for twit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2" name="Picture 18" descr="Image result for twitte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3014" y="312737"/>
            <a:ext cx="1803411" cy="180341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official letter"/>
          <p:cNvPicPr>
            <a:picLocks noChangeAspect="1" noChangeArrowheads="1"/>
          </p:cNvPicPr>
          <p:nvPr/>
        </p:nvPicPr>
        <p:blipFill rotWithShape="1">
          <a:blip r:embed="rId10">
            <a:extLst>
              <a:ext uri="{28A0092B-C50C-407E-A947-70E740481C1C}">
                <a14:useLocalDpi xmlns:a14="http://schemas.microsoft.com/office/drawing/2010/main" val="0"/>
              </a:ext>
            </a:extLst>
          </a:blip>
          <a:srcRect b="34478"/>
          <a:stretch/>
        </p:blipFill>
        <p:spPr bwMode="auto">
          <a:xfrm>
            <a:off x="5472952" y="3356991"/>
            <a:ext cx="3420684" cy="316835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faceboo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3688" y="4797152"/>
            <a:ext cx="1735528" cy="17355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51E5F2E-21C3-4F09-BF32-5F5775FB615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99791" y="2527083"/>
            <a:ext cx="2107823" cy="1838021"/>
          </a:xfrm>
          <a:prstGeom prst="rect">
            <a:avLst/>
          </a:prstGeom>
        </p:spPr>
      </p:pic>
      <p:pic>
        <p:nvPicPr>
          <p:cNvPr id="8" name="Picture 7">
            <a:extLst>
              <a:ext uri="{FF2B5EF4-FFF2-40B4-BE49-F238E27FC236}">
                <a16:creationId xmlns:a16="http://schemas.microsoft.com/office/drawing/2014/main" id="{CED552B7-7AE1-4FA5-98E7-D0776B90884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07904" y="5008529"/>
            <a:ext cx="1516815" cy="1516815"/>
          </a:xfrm>
          <a:prstGeom prst="rect">
            <a:avLst/>
          </a:prstGeom>
        </p:spPr>
      </p:pic>
    </p:spTree>
    <p:extLst>
      <p:ext uri="{BB962C8B-B14F-4D97-AF65-F5344CB8AC3E}">
        <p14:creationId xmlns:p14="http://schemas.microsoft.com/office/powerpoint/2010/main" val="2030690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decoding icons"/>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751984" y="424407"/>
            <a:ext cx="2140496" cy="214049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a:solidFill>
                  <a:schemeClr val="bg1"/>
                </a:solidFill>
              </a:rPr>
              <a:t>Decoding</a:t>
            </a:r>
          </a:p>
        </p:txBody>
      </p:sp>
      <p:sp>
        <p:nvSpPr>
          <p:cNvPr id="5" name="Content Placeholder 4"/>
          <p:cNvSpPr>
            <a:spLocks noGrp="1"/>
          </p:cNvSpPr>
          <p:nvPr>
            <p:ph idx="1"/>
          </p:nvPr>
        </p:nvSpPr>
        <p:spPr>
          <a:xfrm>
            <a:off x="457200" y="1600200"/>
            <a:ext cx="6419056" cy="4525963"/>
          </a:xfrm>
        </p:spPr>
        <p:txBody>
          <a:bodyPr/>
          <a:lstStyle/>
          <a:p>
            <a:r>
              <a:rPr lang="en-GB" dirty="0">
                <a:solidFill>
                  <a:schemeClr val="bg1"/>
                </a:solidFill>
              </a:rPr>
              <a:t>Unpacking the </a:t>
            </a:r>
            <a:r>
              <a:rPr lang="en-GB" u="sng" dirty="0">
                <a:solidFill>
                  <a:schemeClr val="bg1"/>
                </a:solidFill>
              </a:rPr>
              <a:t>same</a:t>
            </a:r>
            <a:r>
              <a:rPr lang="en-GB" dirty="0">
                <a:solidFill>
                  <a:schemeClr val="bg1"/>
                </a:solidFill>
              </a:rPr>
              <a:t> message.</a:t>
            </a:r>
          </a:p>
          <a:p>
            <a:r>
              <a:rPr lang="en-GB" dirty="0">
                <a:solidFill>
                  <a:schemeClr val="bg1"/>
                </a:solidFill>
              </a:rPr>
              <a:t>What do you do if you can’t?</a:t>
            </a:r>
          </a:p>
        </p:txBody>
      </p:sp>
    </p:spTree>
    <p:extLst>
      <p:ext uri="{BB962C8B-B14F-4D97-AF65-F5344CB8AC3E}">
        <p14:creationId xmlns:p14="http://schemas.microsoft.com/office/powerpoint/2010/main" val="3558911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A207E5-740D-444F-BE30-BBF3D46B2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908720"/>
            <a:ext cx="6637151" cy="1944216"/>
          </a:xfrm>
          <a:prstGeom prst="rect">
            <a:avLst/>
          </a:prstGeom>
        </p:spPr>
      </p:pic>
      <p:pic>
        <p:nvPicPr>
          <p:cNvPr id="7" name="Picture 6">
            <a:extLst>
              <a:ext uri="{FF2B5EF4-FFF2-40B4-BE49-F238E27FC236}">
                <a16:creationId xmlns:a16="http://schemas.microsoft.com/office/drawing/2014/main" id="{F2E41078-3F96-433B-80BE-A938A5B4B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3284984"/>
            <a:ext cx="6377515" cy="3020928"/>
          </a:xfrm>
          <a:prstGeom prst="rect">
            <a:avLst/>
          </a:prstGeom>
        </p:spPr>
      </p:pic>
    </p:spTree>
    <p:extLst>
      <p:ext uri="{BB962C8B-B14F-4D97-AF65-F5344CB8AC3E}">
        <p14:creationId xmlns:p14="http://schemas.microsoft.com/office/powerpoint/2010/main" val="103822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receiver ic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pic>
        <p:nvPicPr>
          <p:cNvPr id="6148" name="Picture 4" descr="http://icons.iconarchive.com/icons/graphicloads/100-flat-2/256/signals-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548680"/>
            <a:ext cx="1944216" cy="194421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GB" dirty="0">
                <a:solidFill>
                  <a:schemeClr val="bg1"/>
                </a:solidFill>
              </a:rPr>
              <a:t>Receiver</a:t>
            </a:r>
          </a:p>
        </p:txBody>
      </p:sp>
      <p:sp>
        <p:nvSpPr>
          <p:cNvPr id="6" name="Content Placeholder 5"/>
          <p:cNvSpPr>
            <a:spLocks noGrp="1"/>
          </p:cNvSpPr>
          <p:nvPr>
            <p:ph idx="1"/>
          </p:nvPr>
        </p:nvSpPr>
        <p:spPr/>
        <p:txBody>
          <a:bodyPr/>
          <a:lstStyle/>
          <a:p>
            <a:r>
              <a:rPr lang="en-GB" dirty="0">
                <a:solidFill>
                  <a:schemeClr val="bg1"/>
                </a:solidFill>
              </a:rPr>
              <a:t>Who is the information aimed at?</a:t>
            </a:r>
          </a:p>
          <a:p>
            <a:r>
              <a:rPr lang="en-GB" dirty="0">
                <a:solidFill>
                  <a:schemeClr val="bg1"/>
                </a:solidFill>
              </a:rPr>
              <a:t>How might they react (decode)?</a:t>
            </a:r>
          </a:p>
          <a:p>
            <a:endParaRPr lang="en-GB" dirty="0">
              <a:solidFill>
                <a:schemeClr val="bg1"/>
              </a:solidFill>
            </a:endParaRPr>
          </a:p>
        </p:txBody>
      </p:sp>
    </p:spTree>
    <p:extLst>
      <p:ext uri="{BB962C8B-B14F-4D97-AF65-F5344CB8AC3E}">
        <p14:creationId xmlns:p14="http://schemas.microsoft.com/office/powerpoint/2010/main" val="282367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How would you address…</a:t>
            </a:r>
          </a:p>
        </p:txBody>
      </p:sp>
      <p:sp>
        <p:nvSpPr>
          <p:cNvPr id="3" name="Content Placeholder 2"/>
          <p:cNvSpPr>
            <a:spLocks noGrp="1"/>
          </p:cNvSpPr>
          <p:nvPr>
            <p:ph idx="1"/>
          </p:nvPr>
        </p:nvSpPr>
        <p:spPr/>
        <p:txBody>
          <a:bodyPr/>
          <a:lstStyle/>
          <a:p>
            <a:r>
              <a:rPr lang="en-GB" dirty="0">
                <a:solidFill>
                  <a:schemeClr val="bg1"/>
                </a:solidFill>
              </a:rPr>
              <a:t>A colleague?</a:t>
            </a:r>
          </a:p>
          <a:p>
            <a:r>
              <a:rPr lang="en-GB" dirty="0">
                <a:solidFill>
                  <a:schemeClr val="bg1"/>
                </a:solidFill>
              </a:rPr>
              <a:t>A close friend?</a:t>
            </a:r>
          </a:p>
          <a:p>
            <a:r>
              <a:rPr lang="en-GB" dirty="0">
                <a:solidFill>
                  <a:schemeClr val="bg1"/>
                </a:solidFill>
              </a:rPr>
              <a:t>A child?</a:t>
            </a:r>
          </a:p>
          <a:p>
            <a:r>
              <a:rPr lang="en-GB" dirty="0">
                <a:solidFill>
                  <a:schemeClr val="bg1"/>
                </a:solidFill>
              </a:rPr>
              <a:t>A parent?</a:t>
            </a:r>
          </a:p>
          <a:p>
            <a:r>
              <a:rPr lang="en-GB" dirty="0">
                <a:solidFill>
                  <a:schemeClr val="bg1"/>
                </a:solidFill>
              </a:rPr>
              <a:t>A conference?</a:t>
            </a:r>
          </a:p>
          <a:p>
            <a:r>
              <a:rPr lang="en-GB" dirty="0">
                <a:solidFill>
                  <a:schemeClr val="bg1"/>
                </a:solidFill>
              </a:rPr>
              <a:t>A tax official?</a:t>
            </a:r>
          </a:p>
          <a:p>
            <a:endParaRPr lang="en-GB" dirty="0">
              <a:solidFill>
                <a:schemeClr val="bg1"/>
              </a:solidFill>
            </a:endParaRPr>
          </a:p>
        </p:txBody>
      </p:sp>
    </p:spTree>
    <p:extLst>
      <p:ext uri="{BB962C8B-B14F-4D97-AF65-F5344CB8AC3E}">
        <p14:creationId xmlns:p14="http://schemas.microsoft.com/office/powerpoint/2010/main" val="4156639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feedback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682" y="424137"/>
            <a:ext cx="2644822" cy="264482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a:solidFill>
                  <a:schemeClr val="bg1"/>
                </a:solidFill>
              </a:rPr>
              <a:t>Feedback</a:t>
            </a:r>
          </a:p>
        </p:txBody>
      </p:sp>
      <p:sp>
        <p:nvSpPr>
          <p:cNvPr id="5" name="Content Placeholder 4"/>
          <p:cNvSpPr>
            <a:spLocks noGrp="1"/>
          </p:cNvSpPr>
          <p:nvPr>
            <p:ph idx="1"/>
          </p:nvPr>
        </p:nvSpPr>
        <p:spPr/>
        <p:txBody>
          <a:bodyPr/>
          <a:lstStyle/>
          <a:p>
            <a:r>
              <a:rPr lang="en-GB" dirty="0">
                <a:solidFill>
                  <a:schemeClr val="bg1"/>
                </a:solidFill>
              </a:rPr>
              <a:t>What reaction do I get?</a:t>
            </a:r>
          </a:p>
          <a:p>
            <a:r>
              <a:rPr lang="en-GB" dirty="0">
                <a:solidFill>
                  <a:schemeClr val="bg1"/>
                </a:solidFill>
              </a:rPr>
              <a:t>What does that tell me?</a:t>
            </a:r>
          </a:p>
        </p:txBody>
      </p:sp>
    </p:spTree>
    <p:extLst>
      <p:ext uri="{BB962C8B-B14F-4D97-AF65-F5344CB8AC3E}">
        <p14:creationId xmlns:p14="http://schemas.microsoft.com/office/powerpoint/2010/main" val="15779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solidFill>
                  <a:schemeClr val="bg1"/>
                </a:solidFill>
              </a:rPr>
              <a:t>CEFR</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dirty="0">
                <a:solidFill>
                  <a:schemeClr val="bg1"/>
                </a:solidFill>
              </a:rPr>
              <a:t>‘Communicative language competence can be regarded as comprising several components:</a:t>
            </a:r>
          </a:p>
          <a:p>
            <a:pPr>
              <a:buNone/>
            </a:pPr>
            <a:r>
              <a:rPr lang="en-GB" b="1" i="1" dirty="0">
                <a:solidFill>
                  <a:schemeClr val="bg1"/>
                </a:solidFill>
              </a:rPr>
              <a:t>linguistic, sociolinguistic and pragmatic’.</a:t>
            </a:r>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50412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872" y="5820506"/>
            <a:ext cx="8238394"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fontAlgn="base"/>
            <a:r>
              <a:rPr lang="en-GB" sz="1200" i="1" dirty="0">
                <a:solidFill>
                  <a:schemeClr val="bg1"/>
                </a:solidFill>
              </a:rPr>
              <a:t>The Elements of Communication: A Theoretical Approach, </a:t>
            </a:r>
            <a:r>
              <a:rPr lang="en-GB" sz="1200" dirty="0">
                <a:solidFill>
                  <a:schemeClr val="bg1"/>
                </a:solidFill>
              </a:rPr>
              <a:t>Will Gemma December </a:t>
            </a:r>
            <a:r>
              <a:rPr lang="en-GB" sz="1200" cap="all" dirty="0">
                <a:solidFill>
                  <a:schemeClr val="bg1"/>
                </a:solidFill>
              </a:rPr>
              <a:t>13, 2013. </a:t>
            </a:r>
            <a:r>
              <a:rPr lang="en-GB" sz="1200" dirty="0">
                <a:solidFill>
                  <a:schemeClr val="bg1"/>
                </a:solidFill>
              </a:rPr>
              <a:t>Following Claude Shannon, Wilbur Lang Schramm and Robert Craig. https://blog.udemy.com/elements-of-communication/</a:t>
            </a:r>
            <a:endParaRPr kumimoji="0" lang="en-GB" sz="1200" b="0" i="0" u="none" strike="noStrike" cap="none" spc="0" normalizeH="0" baseline="0" dirty="0">
              <a:ln>
                <a:noFill/>
              </a:ln>
              <a:solidFill>
                <a:schemeClr val="bg1"/>
              </a:solidFill>
              <a:effectLst/>
              <a:uFillTx/>
              <a:sym typeface="Trebuchet MS"/>
            </a:endParaRPr>
          </a:p>
        </p:txBody>
      </p:sp>
      <p:graphicFrame>
        <p:nvGraphicFramePr>
          <p:cNvPr id="6" name="Diagram 5"/>
          <p:cNvGraphicFramePr/>
          <p:nvPr>
            <p:extLst>
              <p:ext uri="{D42A27DB-BD31-4B8C-83A1-F6EECF244321}">
                <p14:modId xmlns:p14="http://schemas.microsoft.com/office/powerpoint/2010/main" val="3471659438"/>
              </p:ext>
            </p:extLst>
          </p:nvPr>
        </p:nvGraphicFramePr>
        <p:xfrm>
          <a:off x="1524000" y="117398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6082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sourc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3" name="AutoShape 4" descr="Image result for sourc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pic>
        <p:nvPicPr>
          <p:cNvPr id="1030" name="Picture 6" descr="Image result for source icon"/>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588224" y="260648"/>
            <a:ext cx="2447528" cy="244752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a:solidFill>
                  <a:schemeClr val="bg1"/>
                </a:solidFill>
              </a:rPr>
              <a:t>Source</a:t>
            </a:r>
          </a:p>
        </p:txBody>
      </p:sp>
      <p:sp>
        <p:nvSpPr>
          <p:cNvPr id="5" name="Content Placeholder 4"/>
          <p:cNvSpPr>
            <a:spLocks noGrp="1"/>
          </p:cNvSpPr>
          <p:nvPr>
            <p:ph idx="1"/>
          </p:nvPr>
        </p:nvSpPr>
        <p:spPr/>
        <p:txBody>
          <a:bodyPr/>
          <a:lstStyle/>
          <a:p>
            <a:r>
              <a:rPr lang="en-GB" dirty="0">
                <a:solidFill>
                  <a:schemeClr val="bg1"/>
                </a:solidFill>
              </a:rPr>
              <a:t>Who is sharing the information?</a:t>
            </a:r>
          </a:p>
          <a:p>
            <a:r>
              <a:rPr lang="en-GB" dirty="0">
                <a:solidFill>
                  <a:schemeClr val="bg1"/>
                </a:solidFill>
              </a:rPr>
              <a:t>Why do they want to communicate?</a:t>
            </a:r>
          </a:p>
          <a:p>
            <a:r>
              <a:rPr lang="en-GB" dirty="0">
                <a:solidFill>
                  <a:schemeClr val="bg1"/>
                </a:solidFill>
              </a:rPr>
              <a:t>Must have channels open to them.</a:t>
            </a:r>
          </a:p>
        </p:txBody>
      </p:sp>
    </p:spTree>
    <p:extLst>
      <p:ext uri="{BB962C8B-B14F-4D97-AF65-F5344CB8AC3E}">
        <p14:creationId xmlns:p14="http://schemas.microsoft.com/office/powerpoint/2010/main" val="2584067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509A3A9-82DB-431A-A714-D601147ECE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332656"/>
            <a:ext cx="5793227" cy="1575911"/>
          </a:xfrm>
        </p:spPr>
      </p:pic>
      <p:pic>
        <p:nvPicPr>
          <p:cNvPr id="6" name="Picture 5">
            <a:extLst>
              <a:ext uri="{FF2B5EF4-FFF2-40B4-BE49-F238E27FC236}">
                <a16:creationId xmlns:a16="http://schemas.microsoft.com/office/drawing/2014/main" id="{D7865AE6-8A42-442E-BDF1-78D198DCCC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7541" y="2420888"/>
            <a:ext cx="2834619" cy="4149080"/>
          </a:xfrm>
          <a:prstGeom prst="rect">
            <a:avLst/>
          </a:prstGeom>
        </p:spPr>
      </p:pic>
    </p:spTree>
    <p:extLst>
      <p:ext uri="{BB962C8B-B14F-4D97-AF65-F5344CB8AC3E}">
        <p14:creationId xmlns:p14="http://schemas.microsoft.com/office/powerpoint/2010/main" val="1641317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essage icon"/>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4208" y="260649"/>
            <a:ext cx="2376263" cy="237626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a:solidFill>
                  <a:schemeClr val="bg1"/>
                </a:solidFill>
              </a:rPr>
              <a:t>Message</a:t>
            </a:r>
          </a:p>
        </p:txBody>
      </p:sp>
      <p:sp>
        <p:nvSpPr>
          <p:cNvPr id="5" name="Content Placeholder 4"/>
          <p:cNvSpPr>
            <a:spLocks noGrp="1"/>
          </p:cNvSpPr>
          <p:nvPr>
            <p:ph idx="1"/>
          </p:nvPr>
        </p:nvSpPr>
        <p:spPr>
          <a:xfrm>
            <a:off x="323528" y="1628800"/>
            <a:ext cx="6912768" cy="4525963"/>
          </a:xfrm>
        </p:spPr>
        <p:txBody>
          <a:bodyPr/>
          <a:lstStyle/>
          <a:p>
            <a:r>
              <a:rPr lang="en-GB" dirty="0">
                <a:solidFill>
                  <a:schemeClr val="bg1"/>
                </a:solidFill>
              </a:rPr>
              <a:t>The information I want to communicate.</a:t>
            </a:r>
          </a:p>
          <a:p>
            <a:r>
              <a:rPr lang="en-GB" dirty="0">
                <a:solidFill>
                  <a:schemeClr val="bg1"/>
                </a:solidFill>
              </a:rPr>
              <a:t>Message and format must be congruent.</a:t>
            </a:r>
          </a:p>
          <a:p>
            <a:endParaRPr lang="en-GB" dirty="0">
              <a:solidFill>
                <a:schemeClr val="bg1"/>
              </a:solidFill>
            </a:endParaRPr>
          </a:p>
        </p:txBody>
      </p:sp>
    </p:spTree>
    <p:extLst>
      <p:ext uri="{BB962C8B-B14F-4D97-AF65-F5344CB8AC3E}">
        <p14:creationId xmlns:p14="http://schemas.microsoft.com/office/powerpoint/2010/main" val="1099303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F9E18E-EC0D-43E6-AACE-29A70B3F68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8984" y="548640"/>
            <a:ext cx="4066032" cy="5760720"/>
          </a:xfrm>
          <a:prstGeom prst="rect">
            <a:avLst/>
          </a:prstGeom>
        </p:spPr>
      </p:pic>
    </p:spTree>
    <p:extLst>
      <p:ext uri="{BB962C8B-B14F-4D97-AF65-F5344CB8AC3E}">
        <p14:creationId xmlns:p14="http://schemas.microsoft.com/office/powerpoint/2010/main" val="804668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bg1"/>
                </a:solidFill>
              </a:rPr>
              <a:t>Encoding</a:t>
            </a:r>
          </a:p>
        </p:txBody>
      </p:sp>
      <p:sp>
        <p:nvSpPr>
          <p:cNvPr id="5" name="Content Placeholder 4"/>
          <p:cNvSpPr>
            <a:spLocks noGrp="1"/>
          </p:cNvSpPr>
          <p:nvPr>
            <p:ph idx="1"/>
          </p:nvPr>
        </p:nvSpPr>
        <p:spPr>
          <a:xfrm>
            <a:off x="457200" y="1600200"/>
            <a:ext cx="6491064" cy="4525963"/>
          </a:xfrm>
        </p:spPr>
        <p:txBody>
          <a:bodyPr/>
          <a:lstStyle/>
          <a:p>
            <a:r>
              <a:rPr lang="en-GB" dirty="0">
                <a:solidFill>
                  <a:schemeClr val="bg1"/>
                </a:solidFill>
              </a:rPr>
              <a:t>Preparing a message in a way the receiver can understand.</a:t>
            </a:r>
          </a:p>
          <a:p>
            <a:r>
              <a:rPr lang="en-GB" dirty="0">
                <a:solidFill>
                  <a:schemeClr val="bg1"/>
                </a:solidFill>
              </a:rPr>
              <a:t>Awareness of what could prevent clear communication.</a:t>
            </a:r>
          </a:p>
        </p:txBody>
      </p:sp>
      <p:pic>
        <p:nvPicPr>
          <p:cNvPr id="6" name="Picture 2" descr="Image result for decoding icons">
            <a:extLst>
              <a:ext uri="{FF2B5EF4-FFF2-40B4-BE49-F238E27FC236}">
                <a16:creationId xmlns:a16="http://schemas.microsoft.com/office/drawing/2014/main" id="{E21FEDE9-D979-407B-9717-9E0241B43528}"/>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751984" y="424407"/>
            <a:ext cx="2140496" cy="2140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261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E61FC2D-D47E-4415-B0D8-B4ACF5E1AE2E}"/>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43608" y="1988840"/>
            <a:ext cx="4470400" cy="3184525"/>
          </a:xfrm>
        </p:spPr>
      </p:pic>
      <p:pic>
        <p:nvPicPr>
          <p:cNvPr id="6" name="Picture 5">
            <a:extLst>
              <a:ext uri="{FF2B5EF4-FFF2-40B4-BE49-F238E27FC236}">
                <a16:creationId xmlns:a16="http://schemas.microsoft.com/office/drawing/2014/main" id="{1C61A583-E683-4745-9B88-F5E47B4951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197" y="333565"/>
            <a:ext cx="1636720" cy="6152578"/>
          </a:xfrm>
          <a:prstGeom prst="rect">
            <a:avLst/>
          </a:prstGeom>
        </p:spPr>
      </p:pic>
    </p:spTree>
    <p:extLst>
      <p:ext uri="{BB962C8B-B14F-4D97-AF65-F5344CB8AC3E}">
        <p14:creationId xmlns:p14="http://schemas.microsoft.com/office/powerpoint/2010/main" val="3253978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TotalTime>
  <Words>264</Words>
  <Application>Microsoft Office PowerPoint</Application>
  <PresentationFormat>On-screen Show (4:3)</PresentationFormat>
  <Paragraphs>69</Paragraphs>
  <Slides>16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Trebuchet MS</vt:lpstr>
      <vt:lpstr>Office Theme</vt:lpstr>
      <vt:lpstr>Developing 21st Century Communication Skills</vt:lpstr>
      <vt:lpstr>CEFR</vt:lpstr>
      <vt:lpstr>PowerPoint Presentation</vt:lpstr>
      <vt:lpstr>Source</vt:lpstr>
      <vt:lpstr>PowerPoint Presentation</vt:lpstr>
      <vt:lpstr>Message</vt:lpstr>
      <vt:lpstr>PowerPoint Presentation</vt:lpstr>
      <vt:lpstr>Encoding</vt:lpstr>
      <vt:lpstr>PowerPoint Presentation</vt:lpstr>
      <vt:lpstr>Channel</vt:lpstr>
      <vt:lpstr>PowerPoint Presentation</vt:lpstr>
      <vt:lpstr>Decoding</vt:lpstr>
      <vt:lpstr>PowerPoint Presentation</vt:lpstr>
      <vt:lpstr>Receiver</vt:lpstr>
      <vt:lpstr>How would you address…</vt:lpstr>
      <vt:lpstr>Feedback</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Century Communication</dc:title>
  <dc:creator>Steve Lever</dc:creator>
  <cp:lastModifiedBy>Steve Lever</cp:lastModifiedBy>
  <cp:revision>27</cp:revision>
  <dcterms:created xsi:type="dcterms:W3CDTF">2017-05-22T15:04:21Z</dcterms:created>
  <dcterms:modified xsi:type="dcterms:W3CDTF">2018-11-15T07:04:54Z</dcterms:modified>
</cp:coreProperties>
</file>